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514" r:id="rId1"/>
  </p:sldMasterIdLst>
  <p:notesMasterIdLst>
    <p:notesMasterId r:id="rId22"/>
  </p:notesMasterIdLst>
  <p:sldIdLst>
    <p:sldId id="316" r:id="rId2"/>
    <p:sldId id="315" r:id="rId3"/>
    <p:sldId id="257" r:id="rId4"/>
    <p:sldId id="688" r:id="rId5"/>
    <p:sldId id="689" r:id="rId6"/>
    <p:sldId id="259" r:id="rId7"/>
    <p:sldId id="260" r:id="rId8"/>
    <p:sldId id="320" r:id="rId9"/>
    <p:sldId id="319" r:id="rId10"/>
    <p:sldId id="684" r:id="rId11"/>
    <p:sldId id="321" r:id="rId12"/>
    <p:sldId id="323" r:id="rId13"/>
    <p:sldId id="679" r:id="rId14"/>
    <p:sldId id="264" r:id="rId15"/>
    <p:sldId id="685" r:id="rId16"/>
    <p:sldId id="263" r:id="rId17"/>
    <p:sldId id="681" r:id="rId18"/>
    <p:sldId id="265" r:id="rId19"/>
    <p:sldId id="687" r:id="rId20"/>
    <p:sldId id="682" r:id="rId21"/>
  </p:sldIdLst>
  <p:sldSz cx="9144000" cy="6858000" type="screen4x3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D64248B7-DECE-E049-BD1E-8F4C084343A1}">
          <p14:sldIdLst>
            <p14:sldId id="316"/>
            <p14:sldId id="315"/>
          </p14:sldIdLst>
        </p14:section>
        <p14:section name="FASTQ file" id="{E174C604-3E03-E24F-B4FC-02810906B58E}">
          <p14:sldIdLst>
            <p14:sldId id="257"/>
            <p14:sldId id="688"/>
            <p14:sldId id="689"/>
            <p14:sldId id="259"/>
            <p14:sldId id="260"/>
            <p14:sldId id="320"/>
          </p14:sldIdLst>
        </p14:section>
        <p14:section name="Hands-on FASTQC" id="{37510378-9FD0-614A-8195-991F33926F6F}">
          <p14:sldIdLst>
            <p14:sldId id="319"/>
            <p14:sldId id="684"/>
            <p14:sldId id="321"/>
            <p14:sldId id="323"/>
            <p14:sldId id="679"/>
            <p14:sldId id="264"/>
          </p14:sldIdLst>
        </p14:section>
        <p14:section name="Hands-on CUTADAPT" id="{556C29C2-BEBD-3C46-95DE-E5C3A87703B5}">
          <p14:sldIdLst>
            <p14:sldId id="685"/>
            <p14:sldId id="263"/>
            <p14:sldId id="681"/>
            <p14:sldId id="265"/>
            <p14:sldId id="687"/>
            <p14:sldId id="6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92"/>
    <p:restoredTop sz="96009"/>
  </p:normalViewPr>
  <p:slideViewPr>
    <p:cSldViewPr snapToGrid="0" snapToObjects="1">
      <p:cViewPr varScale="1">
        <p:scale>
          <a:sx n="155" d="100"/>
          <a:sy n="155" d="100"/>
        </p:scale>
        <p:origin x="1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1530E2-9440-DE48-9DFE-51F91809BC7E}" type="doc">
      <dgm:prSet loTypeId="urn:microsoft.com/office/officeart/2005/8/layout/hProcess9" loCatId="" qsTypeId="urn:microsoft.com/office/officeart/2005/8/quickstyle/simple4" qsCatId="simple" csTypeId="urn:microsoft.com/office/officeart/2005/8/colors/colorful3" csCatId="colorful" phldr="1"/>
      <dgm:spPr/>
    </dgm:pt>
    <dgm:pt modelId="{8AA57C33-5340-0B44-932F-40773F329FBC}">
      <dgm:prSet phldrT="[Text]"/>
      <dgm:spPr/>
      <dgm:t>
        <a:bodyPr/>
        <a:lstStyle/>
        <a:p>
          <a:r>
            <a:rPr lang="en-US" dirty="0">
              <a:solidFill>
                <a:srgbClr val="000000"/>
              </a:solidFill>
            </a:rPr>
            <a:t>Get reads</a:t>
          </a:r>
        </a:p>
      </dgm:t>
    </dgm:pt>
    <dgm:pt modelId="{6D92712A-844D-F242-932F-8BCFD52834CD}" type="parTrans" cxnId="{9F27F380-2F7C-D546-89E6-B233F9137AA9}">
      <dgm:prSet/>
      <dgm:spPr/>
      <dgm:t>
        <a:bodyPr/>
        <a:lstStyle/>
        <a:p>
          <a:endParaRPr lang="en-US"/>
        </a:p>
      </dgm:t>
    </dgm:pt>
    <dgm:pt modelId="{08F17D7E-2012-9247-B285-FA9185237690}" type="sibTrans" cxnId="{9F27F380-2F7C-D546-89E6-B233F9137AA9}">
      <dgm:prSet/>
      <dgm:spPr/>
      <dgm:t>
        <a:bodyPr/>
        <a:lstStyle/>
        <a:p>
          <a:endParaRPr lang="en-US"/>
        </a:p>
      </dgm:t>
    </dgm:pt>
    <dgm:pt modelId="{A4DCBB48-AEDB-274D-8A9C-3527D8C7C9E2}">
      <dgm:prSet phldrT="[Text]"/>
      <dgm:spPr/>
      <dgm:t>
        <a:bodyPr/>
        <a:lstStyle/>
        <a:p>
          <a:r>
            <a:rPr lang="en-US" dirty="0">
              <a:solidFill>
                <a:srgbClr val="000000"/>
              </a:solidFill>
            </a:rPr>
            <a:t>Sequence quality trimming</a:t>
          </a:r>
        </a:p>
      </dgm:t>
    </dgm:pt>
    <dgm:pt modelId="{58C80CFF-C0D3-4548-869F-D6AD73CC8337}" type="parTrans" cxnId="{33020850-0952-3B42-8B71-ADBE2988DA3B}">
      <dgm:prSet/>
      <dgm:spPr/>
      <dgm:t>
        <a:bodyPr/>
        <a:lstStyle/>
        <a:p>
          <a:endParaRPr lang="en-US"/>
        </a:p>
      </dgm:t>
    </dgm:pt>
    <dgm:pt modelId="{E36418A0-E97E-9A40-A728-09A790DF7BF6}" type="sibTrans" cxnId="{33020850-0952-3B42-8B71-ADBE2988DA3B}">
      <dgm:prSet/>
      <dgm:spPr/>
      <dgm:t>
        <a:bodyPr/>
        <a:lstStyle/>
        <a:p>
          <a:endParaRPr lang="en-US"/>
        </a:p>
      </dgm:t>
    </dgm:pt>
    <dgm:pt modelId="{3FAE8ADC-D578-D04C-AC30-ED7984C655AD}">
      <dgm:prSet phldrT="[Text]"/>
      <dgm:spPr/>
      <dgm:t>
        <a:bodyPr/>
        <a:lstStyle/>
        <a:p>
          <a:r>
            <a:rPr lang="en-US" dirty="0">
              <a:solidFill>
                <a:srgbClr val="000000"/>
              </a:solidFill>
            </a:rPr>
            <a:t>Genome assembly</a:t>
          </a:r>
        </a:p>
      </dgm:t>
    </dgm:pt>
    <dgm:pt modelId="{E8C6184F-AFF7-B846-A84F-6F9E387EF9A6}" type="parTrans" cxnId="{5C62F68F-3129-B040-B39C-B69167A9F499}">
      <dgm:prSet/>
      <dgm:spPr/>
      <dgm:t>
        <a:bodyPr/>
        <a:lstStyle/>
        <a:p>
          <a:endParaRPr lang="en-US"/>
        </a:p>
      </dgm:t>
    </dgm:pt>
    <dgm:pt modelId="{07549FED-00A7-7849-806B-30F7A0F5301E}" type="sibTrans" cxnId="{5C62F68F-3129-B040-B39C-B69167A9F499}">
      <dgm:prSet/>
      <dgm:spPr/>
      <dgm:t>
        <a:bodyPr/>
        <a:lstStyle/>
        <a:p>
          <a:endParaRPr lang="en-US"/>
        </a:p>
      </dgm:t>
    </dgm:pt>
    <dgm:pt modelId="{B66796B3-D434-1B4B-9956-886217125C6E}">
      <dgm:prSet phldrT="[Text]"/>
      <dgm:spPr/>
      <dgm:t>
        <a:bodyPr/>
        <a:lstStyle/>
        <a:p>
          <a:r>
            <a:rPr lang="en-US" dirty="0"/>
            <a:t>Genome annotation</a:t>
          </a:r>
        </a:p>
      </dgm:t>
    </dgm:pt>
    <dgm:pt modelId="{139DE17D-C22B-B64B-AC7B-DCA25E776333}" type="parTrans" cxnId="{62DFA732-A13B-EA4F-940B-269305938665}">
      <dgm:prSet/>
      <dgm:spPr/>
      <dgm:t>
        <a:bodyPr/>
        <a:lstStyle/>
        <a:p>
          <a:endParaRPr lang="en-US"/>
        </a:p>
      </dgm:t>
    </dgm:pt>
    <dgm:pt modelId="{F677AF93-E82B-CA43-8582-D4B76DE4F9A1}" type="sibTrans" cxnId="{62DFA732-A13B-EA4F-940B-269305938665}">
      <dgm:prSet/>
      <dgm:spPr/>
      <dgm:t>
        <a:bodyPr/>
        <a:lstStyle/>
        <a:p>
          <a:endParaRPr lang="en-US"/>
        </a:p>
      </dgm:t>
    </dgm:pt>
    <dgm:pt modelId="{C54726A6-2645-B142-AA2B-691B133466A4}">
      <dgm:prSet phldrT="[Text]"/>
      <dgm:spPr/>
      <dgm:t>
        <a:bodyPr/>
        <a:lstStyle/>
        <a:p>
          <a:r>
            <a:rPr lang="en-US" dirty="0"/>
            <a:t>Metabolic pathways</a:t>
          </a:r>
        </a:p>
      </dgm:t>
    </dgm:pt>
    <dgm:pt modelId="{4E64B0E9-22A9-D44A-A0E4-C2BD4131F2B2}" type="parTrans" cxnId="{7ED09151-6F20-254C-9AB6-3955B7D9808A}">
      <dgm:prSet/>
      <dgm:spPr/>
      <dgm:t>
        <a:bodyPr/>
        <a:lstStyle/>
        <a:p>
          <a:endParaRPr lang="en-US"/>
        </a:p>
      </dgm:t>
    </dgm:pt>
    <dgm:pt modelId="{54A0F34C-ED1C-6546-8A4E-88148709D480}" type="sibTrans" cxnId="{7ED09151-6F20-254C-9AB6-3955B7D9808A}">
      <dgm:prSet/>
      <dgm:spPr/>
      <dgm:t>
        <a:bodyPr/>
        <a:lstStyle/>
        <a:p>
          <a:endParaRPr lang="en-US"/>
        </a:p>
      </dgm:t>
    </dgm:pt>
    <dgm:pt modelId="{6B0C0C9E-96A6-2B4B-8468-F6CD4AED1572}" type="pres">
      <dgm:prSet presAssocID="{DC1530E2-9440-DE48-9DFE-51F91809BC7E}" presName="CompostProcess" presStyleCnt="0">
        <dgm:presLayoutVars>
          <dgm:dir/>
          <dgm:resizeHandles val="exact"/>
        </dgm:presLayoutVars>
      </dgm:prSet>
      <dgm:spPr/>
    </dgm:pt>
    <dgm:pt modelId="{62A2A835-54A3-B044-9D9B-0DAC65B305E4}" type="pres">
      <dgm:prSet presAssocID="{DC1530E2-9440-DE48-9DFE-51F91809BC7E}" presName="arrow" presStyleLbl="bgShp" presStyleIdx="0" presStyleCnt="1" custLinFactNeighborX="468" custLinFactNeighborY="9952"/>
      <dgm:spPr/>
    </dgm:pt>
    <dgm:pt modelId="{0B9C7131-0C65-3F4C-A491-FBA9CD16E60B}" type="pres">
      <dgm:prSet presAssocID="{DC1530E2-9440-DE48-9DFE-51F91809BC7E}" presName="linearProcess" presStyleCnt="0"/>
      <dgm:spPr/>
    </dgm:pt>
    <dgm:pt modelId="{E2D95609-946C-CB47-8210-2E9A789D075A}" type="pres">
      <dgm:prSet presAssocID="{8AA57C33-5340-0B44-932F-40773F329FBC}" presName="textNode" presStyleLbl="node1" presStyleIdx="0" presStyleCnt="5">
        <dgm:presLayoutVars>
          <dgm:bulletEnabled val="1"/>
        </dgm:presLayoutVars>
      </dgm:prSet>
      <dgm:spPr/>
    </dgm:pt>
    <dgm:pt modelId="{D69EAD2B-C096-864E-B477-E1C09FA23E7F}" type="pres">
      <dgm:prSet presAssocID="{08F17D7E-2012-9247-B285-FA9185237690}" presName="sibTrans" presStyleCnt="0"/>
      <dgm:spPr/>
    </dgm:pt>
    <dgm:pt modelId="{F4CD6E8E-8FEF-8546-8DAF-532C4E1EDCDF}" type="pres">
      <dgm:prSet presAssocID="{A4DCBB48-AEDB-274D-8A9C-3527D8C7C9E2}" presName="textNode" presStyleLbl="node1" presStyleIdx="1" presStyleCnt="5">
        <dgm:presLayoutVars>
          <dgm:bulletEnabled val="1"/>
        </dgm:presLayoutVars>
      </dgm:prSet>
      <dgm:spPr/>
    </dgm:pt>
    <dgm:pt modelId="{1A8947DF-84E3-A74C-B77A-F0FFCEBFB631}" type="pres">
      <dgm:prSet presAssocID="{E36418A0-E97E-9A40-A728-09A790DF7BF6}" presName="sibTrans" presStyleCnt="0"/>
      <dgm:spPr/>
    </dgm:pt>
    <dgm:pt modelId="{E00715CA-6C26-1F4B-A24E-F3BAE634C849}" type="pres">
      <dgm:prSet presAssocID="{3FAE8ADC-D578-D04C-AC30-ED7984C655AD}" presName="textNode" presStyleLbl="node1" presStyleIdx="2" presStyleCnt="5">
        <dgm:presLayoutVars>
          <dgm:bulletEnabled val="1"/>
        </dgm:presLayoutVars>
      </dgm:prSet>
      <dgm:spPr/>
    </dgm:pt>
    <dgm:pt modelId="{F0FCA00B-796E-8245-A364-908CD919AB73}" type="pres">
      <dgm:prSet presAssocID="{07549FED-00A7-7849-806B-30F7A0F5301E}" presName="sibTrans" presStyleCnt="0"/>
      <dgm:spPr/>
    </dgm:pt>
    <dgm:pt modelId="{7453D0A6-383E-0E44-A8F6-58B8DF016307}" type="pres">
      <dgm:prSet presAssocID="{B66796B3-D434-1B4B-9956-886217125C6E}" presName="textNode" presStyleLbl="node1" presStyleIdx="3" presStyleCnt="5">
        <dgm:presLayoutVars>
          <dgm:bulletEnabled val="1"/>
        </dgm:presLayoutVars>
      </dgm:prSet>
      <dgm:spPr/>
    </dgm:pt>
    <dgm:pt modelId="{6F5CACB5-0111-BE49-AB13-2184CAE911C6}" type="pres">
      <dgm:prSet presAssocID="{F677AF93-E82B-CA43-8582-D4B76DE4F9A1}" presName="sibTrans" presStyleCnt="0"/>
      <dgm:spPr/>
    </dgm:pt>
    <dgm:pt modelId="{88CDBD43-0C4B-7A47-801E-E1E303EB5CF9}" type="pres">
      <dgm:prSet presAssocID="{C54726A6-2645-B142-AA2B-691B133466A4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F81F8622-1A57-F94F-BCD7-1F688FB97749}" type="presOf" srcId="{DC1530E2-9440-DE48-9DFE-51F91809BC7E}" destId="{6B0C0C9E-96A6-2B4B-8468-F6CD4AED1572}" srcOrd="0" destOrd="0" presId="urn:microsoft.com/office/officeart/2005/8/layout/hProcess9"/>
    <dgm:cxn modelId="{62DFA732-A13B-EA4F-940B-269305938665}" srcId="{DC1530E2-9440-DE48-9DFE-51F91809BC7E}" destId="{B66796B3-D434-1B4B-9956-886217125C6E}" srcOrd="3" destOrd="0" parTransId="{139DE17D-C22B-B64B-AC7B-DCA25E776333}" sibTransId="{F677AF93-E82B-CA43-8582-D4B76DE4F9A1}"/>
    <dgm:cxn modelId="{33020850-0952-3B42-8B71-ADBE2988DA3B}" srcId="{DC1530E2-9440-DE48-9DFE-51F91809BC7E}" destId="{A4DCBB48-AEDB-274D-8A9C-3527D8C7C9E2}" srcOrd="1" destOrd="0" parTransId="{58C80CFF-C0D3-4548-869F-D6AD73CC8337}" sibTransId="{E36418A0-E97E-9A40-A728-09A790DF7BF6}"/>
    <dgm:cxn modelId="{7ED09151-6F20-254C-9AB6-3955B7D9808A}" srcId="{DC1530E2-9440-DE48-9DFE-51F91809BC7E}" destId="{C54726A6-2645-B142-AA2B-691B133466A4}" srcOrd="4" destOrd="0" parTransId="{4E64B0E9-22A9-D44A-A0E4-C2BD4131F2B2}" sibTransId="{54A0F34C-ED1C-6546-8A4E-88148709D480}"/>
    <dgm:cxn modelId="{B6241479-E12A-7E40-BD8F-4A568A953745}" type="presOf" srcId="{B66796B3-D434-1B4B-9956-886217125C6E}" destId="{7453D0A6-383E-0E44-A8F6-58B8DF016307}" srcOrd="0" destOrd="0" presId="urn:microsoft.com/office/officeart/2005/8/layout/hProcess9"/>
    <dgm:cxn modelId="{9F27F380-2F7C-D546-89E6-B233F9137AA9}" srcId="{DC1530E2-9440-DE48-9DFE-51F91809BC7E}" destId="{8AA57C33-5340-0B44-932F-40773F329FBC}" srcOrd="0" destOrd="0" parTransId="{6D92712A-844D-F242-932F-8BCFD52834CD}" sibTransId="{08F17D7E-2012-9247-B285-FA9185237690}"/>
    <dgm:cxn modelId="{5C62F68F-3129-B040-B39C-B69167A9F499}" srcId="{DC1530E2-9440-DE48-9DFE-51F91809BC7E}" destId="{3FAE8ADC-D578-D04C-AC30-ED7984C655AD}" srcOrd="2" destOrd="0" parTransId="{E8C6184F-AFF7-B846-A84F-6F9E387EF9A6}" sibTransId="{07549FED-00A7-7849-806B-30F7A0F5301E}"/>
    <dgm:cxn modelId="{A09B1ACB-C22A-514D-96D9-6A097925FF93}" type="presOf" srcId="{A4DCBB48-AEDB-274D-8A9C-3527D8C7C9E2}" destId="{F4CD6E8E-8FEF-8546-8DAF-532C4E1EDCDF}" srcOrd="0" destOrd="0" presId="urn:microsoft.com/office/officeart/2005/8/layout/hProcess9"/>
    <dgm:cxn modelId="{D0E235D2-BD2F-1D40-AB52-EAD7F802452A}" type="presOf" srcId="{C54726A6-2645-B142-AA2B-691B133466A4}" destId="{88CDBD43-0C4B-7A47-801E-E1E303EB5CF9}" srcOrd="0" destOrd="0" presId="urn:microsoft.com/office/officeart/2005/8/layout/hProcess9"/>
    <dgm:cxn modelId="{5118F4D3-6C26-4240-A1E0-6197DB514ABD}" type="presOf" srcId="{3FAE8ADC-D578-D04C-AC30-ED7984C655AD}" destId="{E00715CA-6C26-1F4B-A24E-F3BAE634C849}" srcOrd="0" destOrd="0" presId="urn:microsoft.com/office/officeart/2005/8/layout/hProcess9"/>
    <dgm:cxn modelId="{0A0146FC-D8DA-A541-BAF9-4C309B333996}" type="presOf" srcId="{8AA57C33-5340-0B44-932F-40773F329FBC}" destId="{E2D95609-946C-CB47-8210-2E9A789D075A}" srcOrd="0" destOrd="0" presId="urn:microsoft.com/office/officeart/2005/8/layout/hProcess9"/>
    <dgm:cxn modelId="{04337F70-564C-2841-9E50-10A8881BF729}" type="presParOf" srcId="{6B0C0C9E-96A6-2B4B-8468-F6CD4AED1572}" destId="{62A2A835-54A3-B044-9D9B-0DAC65B305E4}" srcOrd="0" destOrd="0" presId="urn:microsoft.com/office/officeart/2005/8/layout/hProcess9"/>
    <dgm:cxn modelId="{6B19033D-6880-474B-BB66-842F6A7D2003}" type="presParOf" srcId="{6B0C0C9E-96A6-2B4B-8468-F6CD4AED1572}" destId="{0B9C7131-0C65-3F4C-A491-FBA9CD16E60B}" srcOrd="1" destOrd="0" presId="urn:microsoft.com/office/officeart/2005/8/layout/hProcess9"/>
    <dgm:cxn modelId="{32D13DED-D695-8848-8093-BCF906DFC419}" type="presParOf" srcId="{0B9C7131-0C65-3F4C-A491-FBA9CD16E60B}" destId="{E2D95609-946C-CB47-8210-2E9A789D075A}" srcOrd="0" destOrd="0" presId="urn:microsoft.com/office/officeart/2005/8/layout/hProcess9"/>
    <dgm:cxn modelId="{FE523CE1-C2CF-6B47-893E-778459AE413D}" type="presParOf" srcId="{0B9C7131-0C65-3F4C-A491-FBA9CD16E60B}" destId="{D69EAD2B-C096-864E-B477-E1C09FA23E7F}" srcOrd="1" destOrd="0" presId="urn:microsoft.com/office/officeart/2005/8/layout/hProcess9"/>
    <dgm:cxn modelId="{E49C7E81-43B4-E340-83CC-DAB278BE9342}" type="presParOf" srcId="{0B9C7131-0C65-3F4C-A491-FBA9CD16E60B}" destId="{F4CD6E8E-8FEF-8546-8DAF-532C4E1EDCDF}" srcOrd="2" destOrd="0" presId="urn:microsoft.com/office/officeart/2005/8/layout/hProcess9"/>
    <dgm:cxn modelId="{16E250BA-871E-DC48-99C4-476B8875E68B}" type="presParOf" srcId="{0B9C7131-0C65-3F4C-A491-FBA9CD16E60B}" destId="{1A8947DF-84E3-A74C-B77A-F0FFCEBFB631}" srcOrd="3" destOrd="0" presId="urn:microsoft.com/office/officeart/2005/8/layout/hProcess9"/>
    <dgm:cxn modelId="{3CE7E5EE-3C2F-5442-AA9C-86B68F2B5D4B}" type="presParOf" srcId="{0B9C7131-0C65-3F4C-A491-FBA9CD16E60B}" destId="{E00715CA-6C26-1F4B-A24E-F3BAE634C849}" srcOrd="4" destOrd="0" presId="urn:microsoft.com/office/officeart/2005/8/layout/hProcess9"/>
    <dgm:cxn modelId="{0B642294-8AE5-F64D-8A55-5CA84E098965}" type="presParOf" srcId="{0B9C7131-0C65-3F4C-A491-FBA9CD16E60B}" destId="{F0FCA00B-796E-8245-A364-908CD919AB73}" srcOrd="5" destOrd="0" presId="urn:microsoft.com/office/officeart/2005/8/layout/hProcess9"/>
    <dgm:cxn modelId="{EBE37B6E-763F-924F-93FB-A668B689F418}" type="presParOf" srcId="{0B9C7131-0C65-3F4C-A491-FBA9CD16E60B}" destId="{7453D0A6-383E-0E44-A8F6-58B8DF016307}" srcOrd="6" destOrd="0" presId="urn:microsoft.com/office/officeart/2005/8/layout/hProcess9"/>
    <dgm:cxn modelId="{310B6756-3D96-4C47-8B91-DDB5DE7F3901}" type="presParOf" srcId="{0B9C7131-0C65-3F4C-A491-FBA9CD16E60B}" destId="{6F5CACB5-0111-BE49-AB13-2184CAE911C6}" srcOrd="7" destOrd="0" presId="urn:microsoft.com/office/officeart/2005/8/layout/hProcess9"/>
    <dgm:cxn modelId="{9BC3FDF9-2488-024D-9269-77B745D5261C}" type="presParOf" srcId="{0B9C7131-0C65-3F4C-A491-FBA9CD16E60B}" destId="{88CDBD43-0C4B-7A47-801E-E1E303EB5CF9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A2A835-54A3-B044-9D9B-0DAC65B305E4}">
      <dsp:nvSpPr>
        <dsp:cNvPr id="0" name=""/>
        <dsp:cNvSpPr/>
      </dsp:nvSpPr>
      <dsp:spPr>
        <a:xfrm>
          <a:off x="606740" y="0"/>
          <a:ext cx="6530040" cy="2373557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2D95609-946C-CB47-8210-2E9A789D075A}">
      <dsp:nvSpPr>
        <dsp:cNvPr id="0" name=""/>
        <dsp:cNvSpPr/>
      </dsp:nvSpPr>
      <dsp:spPr>
        <a:xfrm>
          <a:off x="3878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</a:rPr>
            <a:t>Get reads</a:t>
          </a:r>
        </a:p>
      </dsp:txBody>
      <dsp:txXfrm>
        <a:off x="50225" y="758414"/>
        <a:ext cx="1374263" cy="856729"/>
      </dsp:txXfrm>
    </dsp:sp>
    <dsp:sp modelId="{F4CD6E8E-8FEF-8546-8DAF-532C4E1EDCDF}">
      <dsp:nvSpPr>
        <dsp:cNvPr id="0" name=""/>
        <dsp:cNvSpPr/>
      </dsp:nvSpPr>
      <dsp:spPr>
        <a:xfrm>
          <a:off x="1555800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677650"/>
                <a:satOff val="25000"/>
                <a:lumOff val="-36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77650"/>
                <a:satOff val="25000"/>
                <a:lumOff val="-36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77650"/>
                <a:satOff val="25000"/>
                <a:lumOff val="-36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</a:rPr>
            <a:t>Sequence quality trimming</a:t>
          </a:r>
        </a:p>
      </dsp:txBody>
      <dsp:txXfrm>
        <a:off x="1602147" y="758414"/>
        <a:ext cx="1374263" cy="856729"/>
      </dsp:txXfrm>
    </dsp:sp>
    <dsp:sp modelId="{E00715CA-6C26-1F4B-A24E-F3BAE634C849}">
      <dsp:nvSpPr>
        <dsp:cNvPr id="0" name=""/>
        <dsp:cNvSpPr/>
      </dsp:nvSpPr>
      <dsp:spPr>
        <a:xfrm>
          <a:off x="3107721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1355300"/>
                <a:satOff val="50000"/>
                <a:lumOff val="-735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355300"/>
                <a:satOff val="50000"/>
                <a:lumOff val="-735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355300"/>
                <a:satOff val="50000"/>
                <a:lumOff val="-735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</a:rPr>
            <a:t>Genome assembly</a:t>
          </a:r>
        </a:p>
      </dsp:txBody>
      <dsp:txXfrm>
        <a:off x="3154068" y="758414"/>
        <a:ext cx="1374263" cy="856729"/>
      </dsp:txXfrm>
    </dsp:sp>
    <dsp:sp modelId="{7453D0A6-383E-0E44-A8F6-58B8DF016307}">
      <dsp:nvSpPr>
        <dsp:cNvPr id="0" name=""/>
        <dsp:cNvSpPr/>
      </dsp:nvSpPr>
      <dsp:spPr>
        <a:xfrm>
          <a:off x="4659642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2032949"/>
                <a:satOff val="75000"/>
                <a:lumOff val="-1102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032949"/>
                <a:satOff val="75000"/>
                <a:lumOff val="-1102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032949"/>
                <a:satOff val="75000"/>
                <a:lumOff val="-1102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Genome annotation</a:t>
          </a:r>
        </a:p>
      </dsp:txBody>
      <dsp:txXfrm>
        <a:off x="4705989" y="758414"/>
        <a:ext cx="1374263" cy="856729"/>
      </dsp:txXfrm>
    </dsp:sp>
    <dsp:sp modelId="{88CDBD43-0C4B-7A47-801E-E1E303EB5CF9}">
      <dsp:nvSpPr>
        <dsp:cNvPr id="0" name=""/>
        <dsp:cNvSpPr/>
      </dsp:nvSpPr>
      <dsp:spPr>
        <a:xfrm>
          <a:off x="6211564" y="712067"/>
          <a:ext cx="1466957" cy="949423"/>
        </a:xfrm>
        <a:prstGeom prst="round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Metabolic pathways</a:t>
          </a:r>
        </a:p>
      </dsp:txBody>
      <dsp:txXfrm>
        <a:off x="6257911" y="758414"/>
        <a:ext cx="1374263" cy="8567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tiff>
</file>

<file path=ppt/media/image12.tiff>
</file>

<file path=ppt/media/image13.tiff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9AC6A5-C138-4246-A17E-BBB4E4A05107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93951-C5FF-2748-B343-FDE3D8DD342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9427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91946-50D3-6B4D-8C7C-B49FDE5B3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EECF56-C39C-6841-893E-B7146A05E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0800D-6D43-1D4F-86B4-36E9C41FB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06CCD-6289-8445-9DF9-4108D2C2C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D609-FA8D-A44E-A3D2-A4B8226EC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053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CF930-6537-3B49-BE7E-46EF0BE9C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C6100A-B8A2-4544-86B1-874BEF1C7E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9973B-F70B-B249-9DED-E5AC49F65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BE700-ABB0-F243-8265-0BDAEFC4D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2D0C1-B55B-3240-AFEB-954317F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709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DA3D65-DE9A-C346-BA31-9F9B44A133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CEFE5-1265-6945-9EC0-8A3EDB077D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A31BD-F822-B542-B2D4-D02902D7E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249C9-6E20-874B-A539-96C953E12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E9393-845B-1C4B-8092-BB2BF99F5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98844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2195737" y="692696"/>
            <a:ext cx="6624736" cy="1249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>
              <a:defRPr sz="4000" baseline="0">
                <a:latin typeface="+mj-lt"/>
              </a:defRPr>
            </a:lvl1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add</a:t>
            </a:r>
            <a:r>
              <a:rPr lang="fi-FI" dirty="0"/>
              <a:t> </a:t>
            </a:r>
            <a:r>
              <a:rPr lang="fi-FI" dirty="0" err="1"/>
              <a:t>title</a:t>
            </a:r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467544" y="2204865"/>
            <a:ext cx="8384344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40" tIns="45720" rIns="91440" bIns="45720"/>
          <a:lstStyle>
            <a:lvl1pPr marL="342900" indent="-250825">
              <a:lnSpc>
                <a:spcPct val="80000"/>
              </a:lnSpc>
              <a:buClr>
                <a:schemeClr val="tx1"/>
              </a:buClr>
              <a:buFont typeface="Arial"/>
              <a:buChar char="•"/>
              <a:defRPr>
                <a:latin typeface="+mn-lt"/>
                <a:cs typeface="Gotham Narrow Book"/>
              </a:defRPr>
            </a:lvl1pPr>
            <a:lvl2pPr marL="725488" indent="-342900">
              <a:lnSpc>
                <a:spcPct val="80000"/>
              </a:lnSpc>
              <a:buFont typeface="Arial"/>
              <a:buChar char="•"/>
              <a:defRPr>
                <a:latin typeface="+mn-lt"/>
                <a:cs typeface="Gotham Narrow Book"/>
              </a:defRPr>
            </a:lvl2pPr>
            <a:lvl3pPr>
              <a:lnSpc>
                <a:spcPct val="80000"/>
              </a:lnSpc>
              <a:defRPr>
                <a:latin typeface="+mn-lt"/>
                <a:cs typeface="Gotham Narrow Book"/>
              </a:defRPr>
            </a:lvl3pPr>
            <a:lvl4pPr>
              <a:lnSpc>
                <a:spcPct val="80000"/>
              </a:lnSpc>
              <a:defRPr>
                <a:latin typeface="+mn-lt"/>
                <a:cs typeface="Gotham Narrow Book"/>
              </a:defRPr>
            </a:lvl4pPr>
            <a:lvl5pPr>
              <a:lnSpc>
                <a:spcPct val="80000"/>
              </a:lnSpc>
              <a:defRPr>
                <a:latin typeface="+mn-lt"/>
                <a:cs typeface="Gotham Narrow Book"/>
              </a:defRPr>
            </a:lvl5pPr>
          </a:lstStyle>
          <a:p>
            <a:pPr lvl="0"/>
            <a:r>
              <a:rPr lang="fi-FI" noProof="0" dirty="0" err="1"/>
              <a:t>Click</a:t>
            </a:r>
            <a:r>
              <a:rPr lang="fi-FI" noProof="0" dirty="0"/>
              <a:t> to </a:t>
            </a:r>
            <a:r>
              <a:rPr lang="fi-FI" noProof="0" dirty="0" err="1"/>
              <a:t>add</a:t>
            </a:r>
            <a:r>
              <a:rPr lang="fi-FI" noProof="0" dirty="0"/>
              <a:t> </a:t>
            </a:r>
            <a:r>
              <a:rPr lang="fi-FI" noProof="0" dirty="0" err="1"/>
              <a:t>text</a:t>
            </a:r>
            <a:endParaRPr lang="fi-FI" noProof="0" dirty="0"/>
          </a:p>
          <a:p>
            <a:pPr lvl="1"/>
            <a:r>
              <a:rPr lang="fi-FI" noProof="0" dirty="0"/>
              <a:t>Second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2"/>
            <a:r>
              <a:rPr lang="fi-FI" noProof="0" dirty="0"/>
              <a:t>Third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3"/>
            <a:r>
              <a:rPr lang="fi-FI" noProof="0" dirty="0" err="1"/>
              <a:t>Fourth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fi-FI" noProof="0" dirty="0"/>
          </a:p>
          <a:p>
            <a:pPr lvl="4"/>
            <a:r>
              <a:rPr lang="fi-FI" noProof="0" dirty="0" err="1"/>
              <a:t>Fifth</a:t>
            </a:r>
            <a:r>
              <a:rPr lang="fi-FI" noProof="0" dirty="0"/>
              <a:t> </a:t>
            </a:r>
            <a:r>
              <a:rPr lang="fi-FI" noProof="0" dirty="0" err="1"/>
              <a:t>level</a:t>
            </a:r>
            <a:endParaRPr lang="en-US" noProof="0" dirty="0"/>
          </a:p>
        </p:txBody>
      </p:sp>
      <p:sp>
        <p:nvSpPr>
          <p:cNvPr id="2" name="Päivämäärän paikkamerkki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60CD4AB-472D-754D-962E-F37F95D8A7EA}" type="datetime1">
              <a:rPr lang="en-US" smtClean="0"/>
              <a:t>3/5/19</a:t>
            </a:fld>
            <a:endParaRPr lang="fi-FI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 dirty="0"/>
              <a:t>Jenni Hultman</a:t>
            </a:r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69315E-5A66-CF44-AE5D-C333B2F730C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0015478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1886FF0-391D-D14F-9E56-F4F5E9B92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360000"/>
            <a:ext cx="8424000" cy="61380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2400"/>
            </a:lvl1pPr>
            <a:lvl2pPr marL="270000" indent="-18000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8075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uva 10">
            <a:extLst>
              <a:ext uri="{FF2B5EF4-FFF2-40B4-BE49-F238E27FC236}">
                <a16:creationId xmlns:a16="http://schemas.microsoft.com/office/drawing/2014/main" id="{DB2A6124-79C9-7549-A159-0BC6E6B84833}"/>
              </a:ext>
            </a:extLst>
          </p:cNvPr>
          <p:cNvPicPr preferRelativeResize="0">
            <a:picLocks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" b="3125"/>
          <a:stretch/>
        </p:blipFill>
        <p:spPr bwMode="ltGray">
          <a:xfrm>
            <a:off x="252000" y="180000"/>
            <a:ext cx="8640000" cy="612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000" y="360000"/>
            <a:ext cx="7920000" cy="1260000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27DA910-56E2-6A4E-8B0B-F4CC6AC776C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2000" y="1836000"/>
            <a:ext cx="3888000" cy="43200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2400"/>
            </a:lvl1pPr>
            <a:lvl2pPr marL="270000" indent="-18000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6DF916A-BD1A-D641-9203-BACF0EC6685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642200" y="1836000"/>
            <a:ext cx="3888000" cy="43200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buNone/>
              <a:defRPr sz="2400"/>
            </a:lvl1pPr>
            <a:lvl2pPr marL="270000" indent="-18000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7A85E21-4BF1-C641-ACF4-B971731BB0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328" t="17364" b="18581"/>
          <a:stretch/>
        </p:blipFill>
        <p:spPr>
          <a:xfrm>
            <a:off x="252000" y="6372000"/>
            <a:ext cx="1800000" cy="450185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C19F6C3-FA90-E84C-AC6F-A516DD8671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72000" y="6372185"/>
            <a:ext cx="1800000" cy="450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fi-FI" dirty="0"/>
              <a:t>04.5.2018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68D5CBA-7971-A445-B30C-C85A781BD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000" y="6372185"/>
            <a:ext cx="1800000" cy="450000"/>
          </a:xfrm>
        </p:spPr>
        <p:txBody>
          <a:bodyPr/>
          <a:lstStyle>
            <a:lvl1pPr algn="r">
              <a:defRPr/>
            </a:lvl1pPr>
          </a:lstStyle>
          <a:p>
            <a:fld id="{1B701A2F-FAF1-AF45-84A2-DAAD35F61184}" type="slidenum">
              <a:rPr lang="fi-FI" smtClean="0"/>
              <a:pPr/>
              <a:t>‹#›</a:t>
            </a:fld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37791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F2EC-CA03-1E43-91F0-B71EF9991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88B82-ADF2-8D40-9389-70545D25F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A6E77-319F-E940-9C35-E4E6D18DD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C4111-5131-D84E-826E-AE12333BC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3BA73-0464-B74F-A463-97759696D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798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BF58B-AC81-1248-87C2-23E37C825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C868D-5AD1-484A-BF32-A76B38DA7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2C455-5195-7B45-A6FA-2DCD4DCFE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CBC6A-88E3-CC47-B60F-DA2CCA36B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65491-3CD2-A94F-AB33-8431226F7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0463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45A4-EF02-F948-B18E-8B5791C9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7E7B9-4911-814D-ADBD-611DA6C81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4BAB8-95A6-9640-A43C-5385422DF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E3694-38D2-4245-B342-20CD700E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90C72-A3AF-F748-A28C-A7A9EBAC1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4A6B0-3623-A44C-9260-E3E642481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4186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22497-5621-7948-8005-7A13CDB20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33BACA-7AF9-C547-ADA2-DBBF93D0B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BE78B-4D04-5547-A85A-069CDD92F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E73B1E-9F68-7C45-96E2-36A7B2EB4C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84A97B-9D37-2B4A-B1D4-D060D7D64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AA9BC0-AE8E-CE40-A846-4CA7E9481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C4A711-964F-4748-8088-9898999D8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F39D2B-5517-374A-87FA-FF3375801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558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0C28-FFD9-8744-A715-6CE3F1B89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67F16D-03A0-D045-8B88-FBE596A81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7C651-F27A-0D42-BBEC-D4730718A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4C4B07-C1FD-FA4D-9BB1-0936F0E50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4645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649F55-EF96-ED4F-99DD-61AFA352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D245BE-B337-FA47-A501-24A8ECB4F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B0F3F-1AEC-C648-96A2-CFBA8ADB1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656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6672D-B1E1-E242-9FD6-138F95155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83E88-F647-8142-8021-208785C02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67F92D-D8CE-E64D-91C1-B4EF8B7196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E1381D-4CBA-1149-B621-C3E2A2AA6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58F36-5E43-504A-894B-1C26F6680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13909-CC68-7D46-88C3-4D040293E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093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275AF-C19C-6F44-BE08-0E47B9F29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11FE9B-DD6E-F94D-8F2B-AAAD6706A7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C7FD1-2866-4D48-8B6C-B67B78501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D5C403-D209-4E40-ADFB-D70DC56CA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D8874-9506-154D-84DD-46727D4B9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E59F89-CB93-7F41-8AD0-DE4FDA658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9600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1DB55D-E9A1-1A4C-9FCC-7FEFBF1A9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8CB93-34C2-D849-AE3B-271CCA82A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D493D-DBBD-D147-879C-F21016A233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D3FE2-891E-9441-8675-B3EDBF234D51}" type="datetimeFigureOut">
              <a:rPr lang="en-GB" smtClean="0"/>
              <a:t>05/03/2019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276A9-F768-9B4A-8B87-CC5BAE5D8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7CC40-45DF-4142-9F11-DBD413860D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9DDA3-E366-0B47-BFCD-2C3B0CD7CF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7295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5" r:id="rId1"/>
    <p:sldLayoutId id="2147485516" r:id="rId2"/>
    <p:sldLayoutId id="2147485517" r:id="rId3"/>
    <p:sldLayoutId id="2147485518" r:id="rId4"/>
    <p:sldLayoutId id="2147485519" r:id="rId5"/>
    <p:sldLayoutId id="2147485520" r:id="rId6"/>
    <p:sldLayoutId id="2147485521" r:id="rId7"/>
    <p:sldLayoutId id="2147485522" r:id="rId8"/>
    <p:sldLayoutId id="2147485523" r:id="rId9"/>
    <p:sldLayoutId id="2147485524" r:id="rId10"/>
    <p:sldLayoutId id="2147485525" r:id="rId11"/>
    <p:sldLayoutId id="2147485527" r:id="rId12"/>
    <p:sldLayoutId id="2147485528" r:id="rId13"/>
    <p:sldLayoutId id="2147485529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Igor.pessi@helsinki.fi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://www.bioinformatics.babraham.ac.uk/projects/fastqc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tiff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gorspp/MMB-114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cutadapt.readthedocs.io/en/stable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gorspp/MMB-114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3B130-35D2-6D40-A369-647C825AA5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dirty="0"/>
              <a:t>Genome assembly and annotation</a:t>
            </a:r>
            <a:br>
              <a:rPr lang="en-GB" dirty="0"/>
            </a:br>
            <a:br>
              <a:rPr lang="en-GB" sz="2000" dirty="0"/>
            </a:br>
            <a:r>
              <a:rPr lang="en-GB" sz="2000" dirty="0">
                <a:solidFill>
                  <a:schemeClr val="accent1"/>
                </a:solidFill>
              </a:rPr>
              <a:t>Day 2: Read trimming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5E1321-C2FB-CA48-8B19-43BBFBDA11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GB" b="1" dirty="0"/>
              <a:t>Igor Pessi</a:t>
            </a:r>
          </a:p>
          <a:p>
            <a:r>
              <a:rPr lang="en-GB" dirty="0"/>
              <a:t>Department of Microbiology – UH</a:t>
            </a:r>
          </a:p>
          <a:p>
            <a:r>
              <a:rPr lang="en-GB" dirty="0">
                <a:hlinkClick r:id="rId2"/>
              </a:rPr>
              <a:t>igor.pessi@helsinki.fi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1D1DE2-8475-974E-AE45-9C065048E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06.03.2019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90A16F-2AB7-7642-AD87-C8AD120E3DFD}"/>
              </a:ext>
            </a:extLst>
          </p:cNvPr>
          <p:cNvSpPr txBox="1"/>
          <p:nvPr/>
        </p:nvSpPr>
        <p:spPr>
          <a:xfrm>
            <a:off x="0" y="0"/>
            <a:ext cx="9144000" cy="33855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1600" b="1" dirty="0">
                <a:solidFill>
                  <a:schemeClr val="bg1"/>
                </a:solidFill>
              </a:rPr>
              <a:t>MMB-114</a:t>
            </a:r>
            <a:r>
              <a:rPr lang="en-GB" sz="1600" dirty="0">
                <a:solidFill>
                  <a:schemeClr val="bg1"/>
                </a:solidFill>
              </a:rPr>
              <a:t> Exploratory microbial research - lab course 2019</a:t>
            </a:r>
          </a:p>
        </p:txBody>
      </p:sp>
    </p:spTree>
    <p:extLst>
      <p:ext uri="{BB962C8B-B14F-4D97-AF65-F5344CB8AC3E}">
        <p14:creationId xmlns:p14="http://schemas.microsoft.com/office/powerpoint/2010/main" val="3183679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A4437-755F-8E4E-8E8D-074C2BF53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notes about Taito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93D3D-CA3E-464C-86EE-39020E674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Taito-shell </a:t>
            </a:r>
          </a:p>
          <a:p>
            <a:pPr lvl="1"/>
            <a:r>
              <a:rPr lang="en-GB" dirty="0">
                <a:latin typeface="Andale Mono" panose="020B0509000000000004" pitchFamily="49" charset="0"/>
              </a:rPr>
              <a:t>sinteractive</a:t>
            </a:r>
          </a:p>
          <a:p>
            <a:pPr lvl="1"/>
            <a:r>
              <a:rPr lang="en-GB" dirty="0"/>
              <a:t>Unlimited running time</a:t>
            </a:r>
          </a:p>
          <a:p>
            <a:pPr lvl="1"/>
            <a:r>
              <a:rPr lang="en-GB" dirty="0"/>
              <a:t>Computing capacity up to 4 cores</a:t>
            </a:r>
          </a:p>
          <a:p>
            <a:pPr lvl="1"/>
            <a:r>
              <a:rPr lang="en-GB" dirty="0"/>
              <a:t>Memory capacity of up to 128 GB</a:t>
            </a:r>
          </a:p>
          <a:p>
            <a:endParaRPr lang="en-GB" dirty="0"/>
          </a:p>
          <a:p>
            <a:r>
              <a:rPr lang="en-GB" dirty="0"/>
              <a:t>The module system</a:t>
            </a:r>
          </a:p>
          <a:p>
            <a:pPr lvl="1"/>
            <a:r>
              <a:rPr lang="en-GB" dirty="0">
                <a:latin typeface="Andale Mono" panose="020B0509000000000004" pitchFamily="49" charset="0"/>
              </a:rPr>
              <a:t>module load biokit</a:t>
            </a:r>
          </a:p>
          <a:p>
            <a:pPr lvl="1"/>
            <a:r>
              <a:rPr lang="en-GB" dirty="0"/>
              <a:t>Convenient way to manage applications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5026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A7347-ACB9-7349-81A8-C72EDB209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FASTQC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57947-C0F6-754C-930C-A1C3FDA21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cs typeface="Courier"/>
                <a:hlinkClick r:id="rId2"/>
              </a:rPr>
              <a:t>http://www.bioinformatics.babraham.ac.uk/projects/fastqc/</a:t>
            </a:r>
            <a:endParaRPr lang="en-GB" dirty="0">
              <a:cs typeface="Courier"/>
            </a:endParaRPr>
          </a:p>
          <a:p>
            <a:endParaRPr lang="en-GB" dirty="0">
              <a:cs typeface="Courier"/>
            </a:endParaRPr>
          </a:p>
          <a:p>
            <a:r>
              <a:rPr lang="en-GB" dirty="0">
                <a:cs typeface="Courier"/>
              </a:rPr>
              <a:t>Quality assessment of FASTQ files</a:t>
            </a:r>
          </a:p>
          <a:p>
            <a:pPr marL="457200" lvl="1" indent="0">
              <a:buNone/>
            </a:pPr>
            <a:endParaRPr lang="en-GB" dirty="0">
              <a:cs typeface="Courier"/>
            </a:endParaRPr>
          </a:p>
          <a:p>
            <a:r>
              <a:rPr lang="en-GB" dirty="0">
                <a:cs typeface="Courier"/>
              </a:rPr>
              <a:t>The output of FASTQC is one </a:t>
            </a:r>
            <a:r>
              <a:rPr lang="en-GB" dirty="0"/>
              <a:t>ZIP and one HTML file</a:t>
            </a:r>
          </a:p>
          <a:p>
            <a:pPr lvl="1"/>
            <a:r>
              <a:rPr lang="en-GB" dirty="0"/>
              <a:t>We will look at the HTML file in a web browser</a:t>
            </a:r>
          </a:p>
          <a:p>
            <a:pPr lvl="1"/>
            <a:r>
              <a:rPr lang="en-GB" dirty="0"/>
              <a:t>First move it to your laptop with file transfer program FileZilla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ACF0FD-288E-A443-8EFB-8E6E1B3EA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350" y="487907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355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A799E-308B-004F-BA07-06F832439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Setting up FileZilla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D7B613-3184-0C46-8EED-34FF8D5C39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Go to File / Site Manager</a:t>
            </a:r>
          </a:p>
          <a:p>
            <a:r>
              <a:rPr lang="en-GB" dirty="0"/>
              <a:t>Click “New Site”</a:t>
            </a:r>
          </a:p>
          <a:p>
            <a:r>
              <a:rPr lang="en-GB" dirty="0"/>
              <a:t>Name it as </a:t>
            </a:r>
            <a:r>
              <a:rPr lang="en-GB" b="1" dirty="0">
                <a:solidFill>
                  <a:schemeClr val="accent1"/>
                </a:solidFill>
              </a:rPr>
              <a:t>Taito</a:t>
            </a:r>
          </a:p>
          <a:p>
            <a:r>
              <a:rPr lang="en-GB" dirty="0"/>
              <a:t>In “Protocol”, select </a:t>
            </a:r>
            <a:br>
              <a:rPr lang="en-GB" dirty="0"/>
            </a:br>
            <a:r>
              <a:rPr lang="en-GB" dirty="0"/>
              <a:t>“SFTP - SSH File [..]”</a:t>
            </a:r>
          </a:p>
          <a:p>
            <a:r>
              <a:rPr lang="en-GB" dirty="0"/>
              <a:t>In “Host”, type </a:t>
            </a:r>
            <a:r>
              <a:rPr lang="en-GB" b="1" dirty="0">
                <a:solidFill>
                  <a:schemeClr val="accent1"/>
                </a:solidFill>
              </a:rPr>
              <a:t>taito.csc.fi</a:t>
            </a:r>
          </a:p>
          <a:p>
            <a:r>
              <a:rPr lang="en-GB" dirty="0"/>
              <a:t>In “User”, type your username</a:t>
            </a:r>
          </a:p>
          <a:p>
            <a:r>
              <a:rPr lang="en-GB" dirty="0"/>
              <a:t>In “Password”, type your password</a:t>
            </a:r>
          </a:p>
          <a:p>
            <a:r>
              <a:rPr lang="en-GB" dirty="0"/>
              <a:t>Go to “Advanced”</a:t>
            </a:r>
          </a:p>
          <a:p>
            <a:r>
              <a:rPr lang="en-GB" dirty="0"/>
              <a:t>In “Default remote directory”, type </a:t>
            </a:r>
            <a:r>
              <a:rPr lang="en-GB" b="1" dirty="0">
                <a:solidFill>
                  <a:schemeClr val="accent1"/>
                </a:solidFill>
              </a:rPr>
              <a:t>/wrk/yourusername</a:t>
            </a:r>
          </a:p>
          <a:p>
            <a:r>
              <a:rPr lang="en-GB" dirty="0"/>
              <a:t>Click “Connect”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A3A73E36-701C-6A4A-828C-70F0F2FE7A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0" t="3333" r="4248" b="6748"/>
          <a:stretch/>
        </p:blipFill>
        <p:spPr>
          <a:xfrm>
            <a:off x="4629150" y="2405827"/>
            <a:ext cx="3886200" cy="3190933"/>
          </a:xfrm>
          <a:prstGeom prst="rect">
            <a:avLst/>
          </a:prstGeom>
        </p:spPr>
      </p:pic>
      <p:pic>
        <p:nvPicPr>
          <p:cNvPr id="11" name="Content Placeholder 8">
            <a:extLst>
              <a:ext uri="{FF2B5EF4-FFF2-40B4-BE49-F238E27FC236}">
                <a16:creationId xmlns:a16="http://schemas.microsoft.com/office/drawing/2014/main" id="{40CF43F5-CEE7-E245-A85D-0874D23313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70" t="3333" r="4248" b="6748"/>
          <a:stretch/>
        </p:blipFill>
        <p:spPr>
          <a:xfrm>
            <a:off x="4629150" y="2405827"/>
            <a:ext cx="3886200" cy="3190933"/>
          </a:xfrm>
          <a:prstGeom prst="rect">
            <a:avLst/>
          </a:prstGeom>
        </p:spPr>
      </p:pic>
      <p:pic>
        <p:nvPicPr>
          <p:cNvPr id="14" name="Content Placeholder 11">
            <a:extLst>
              <a:ext uri="{FF2B5EF4-FFF2-40B4-BE49-F238E27FC236}">
                <a16:creationId xmlns:a16="http://schemas.microsoft.com/office/drawing/2014/main" id="{4F2EC095-D9DA-7D47-BFED-42B2A4EF3E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70" t="3333" r="4248" b="6748"/>
          <a:stretch/>
        </p:blipFill>
        <p:spPr>
          <a:xfrm>
            <a:off x="4629150" y="2405827"/>
            <a:ext cx="3886200" cy="31909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AF71C58-FB66-CC47-983B-0F70E0DD7F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5350" y="487907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06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44B81E-07A0-FC48-9937-09755514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Time to take a look at the raw genome data of our </a:t>
            </a:r>
            <a:r>
              <a:rPr lang="en-GB" i="1" dirty="0"/>
              <a:t>Lactobacillus</a:t>
            </a:r>
            <a:r>
              <a:rPr lang="en-GB" dirty="0"/>
              <a:t> strain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1556B6-C146-8045-AF8D-283BA0417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GB" dirty="0">
                <a:hlinkClick r:id="rId2"/>
              </a:rPr>
              <a:t>https://github.com/igorspp/MMB-114</a:t>
            </a:r>
            <a:endParaRPr lang="en-GB" dirty="0"/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(</a:t>
            </a:r>
            <a:r>
              <a:rPr lang="en-GB" b="1" dirty="0"/>
              <a:t>Day 2: </a:t>
            </a:r>
            <a:r>
              <a:rPr lang="en-GB" dirty="0"/>
              <a:t>Read trimming)</a:t>
            </a:r>
          </a:p>
          <a:p>
            <a:pPr marL="0" indent="0" algn="ctr">
              <a:buNone/>
            </a:pPr>
            <a:r>
              <a:rPr lang="en-GB" dirty="0"/>
              <a:t>(Do only </a:t>
            </a:r>
            <a:r>
              <a:rPr lang="en-GB" dirty="0">
                <a:solidFill>
                  <a:schemeClr val="accent1"/>
                </a:solidFill>
              </a:rPr>
              <a:t>PART 1</a:t>
            </a:r>
            <a:r>
              <a:rPr lang="en-GB" dirty="0"/>
              <a:t> for now) </a:t>
            </a:r>
          </a:p>
        </p:txBody>
      </p:sp>
    </p:spTree>
    <p:extLst>
      <p:ext uri="{BB962C8B-B14F-4D97-AF65-F5344CB8AC3E}">
        <p14:creationId xmlns:p14="http://schemas.microsoft.com/office/powerpoint/2010/main" val="359617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the data look like?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How many sequences are in R1? An in R2?</a:t>
            </a:r>
          </a:p>
          <a:p>
            <a:endParaRPr lang="en-GB" dirty="0"/>
          </a:p>
          <a:p>
            <a:r>
              <a:rPr lang="en-GB" dirty="0"/>
              <a:t>The "Per base sequence quality" module shows a problem. Why?</a:t>
            </a:r>
          </a:p>
          <a:p>
            <a:pPr lvl="1"/>
            <a:r>
              <a:rPr lang="en-GB" dirty="0"/>
              <a:t>Which part of the reads have the best quality? Beginning, middle, end?</a:t>
            </a:r>
          </a:p>
          <a:p>
            <a:endParaRPr lang="en-GB" dirty="0"/>
          </a:p>
          <a:p>
            <a:r>
              <a:rPr lang="en-GB" dirty="0"/>
              <a:t>What is the mean sequence quality for the majority of the reads?</a:t>
            </a:r>
          </a:p>
          <a:p>
            <a:endParaRPr lang="en-GB" dirty="0"/>
          </a:p>
          <a:p>
            <a:r>
              <a:rPr lang="en-GB" dirty="0"/>
              <a:t>The "Per base sequence content" module shows a problem. Why?</a:t>
            </a:r>
          </a:p>
          <a:p>
            <a:endParaRPr lang="en-GB" dirty="0"/>
          </a:p>
          <a:p>
            <a:r>
              <a:rPr lang="en-GB" dirty="0"/>
              <a:t>The "Adapter content" module also shows a problem. Why?</a:t>
            </a:r>
          </a:p>
          <a:p>
            <a:pPr lvl="1"/>
            <a:r>
              <a:rPr lang="en-GB" dirty="0"/>
              <a:t>Are there adapters in our reads? </a:t>
            </a:r>
          </a:p>
          <a:p>
            <a:pPr lvl="1"/>
            <a:r>
              <a:rPr lang="en-GB" dirty="0"/>
              <a:t>In which part of the reads?</a:t>
            </a:r>
          </a:p>
          <a:p>
            <a:pPr lvl="1"/>
            <a:r>
              <a:rPr lang="en-GB" dirty="0"/>
              <a:t>What are adapters and why should we remove them?</a:t>
            </a:r>
          </a:p>
          <a:p>
            <a:endParaRPr lang="en-GB" dirty="0"/>
          </a:p>
          <a:p>
            <a:r>
              <a:rPr lang="en-GB" dirty="0"/>
              <a:t>Do you see differences between the R1 and R2 reads?</a:t>
            </a:r>
          </a:p>
        </p:txBody>
      </p:sp>
    </p:spTree>
    <p:extLst>
      <p:ext uri="{BB962C8B-B14F-4D97-AF65-F5344CB8AC3E}">
        <p14:creationId xmlns:p14="http://schemas.microsoft.com/office/powerpoint/2010/main" val="2268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7D728-72EC-E542-8A1A-72BACBFD8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Quality filtering and </a:t>
            </a:r>
            <a:br>
              <a:rPr lang="en-GB" dirty="0"/>
            </a:br>
            <a:r>
              <a:rPr lang="en-GB" dirty="0"/>
              <a:t>adapter removal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F788B-A85C-AD4A-80A5-437A962405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Phasing</a:t>
            </a:r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A1BA2D8A-7392-DF4E-B0DB-4AD08D324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93" t="2417" r="2666" b="5117"/>
          <a:stretch/>
        </p:blipFill>
        <p:spPr>
          <a:xfrm>
            <a:off x="628650" y="2898025"/>
            <a:ext cx="3886200" cy="220653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DBDFD01-FEB1-764F-8FFA-D2C5DE26C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r>
              <a:rPr lang="en-GB" dirty="0"/>
              <a:t>Adapter read-through</a:t>
            </a:r>
          </a:p>
          <a:p>
            <a:endParaRPr lang="en-GB" dirty="0"/>
          </a:p>
        </p:txBody>
      </p:sp>
      <p:pic>
        <p:nvPicPr>
          <p:cNvPr id="12" name="Content Placeholder 9">
            <a:extLst>
              <a:ext uri="{FF2B5EF4-FFF2-40B4-BE49-F238E27FC236}">
                <a16:creationId xmlns:a16="http://schemas.microsoft.com/office/drawing/2014/main" id="{23E32F55-EB91-7E48-80BC-41636F9EC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150" y="2859832"/>
            <a:ext cx="3886200" cy="228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311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CUTADAPT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https://cutadapt.readthedocs.io/en/stable/</a:t>
            </a:r>
            <a:endParaRPr lang="en-GB" dirty="0"/>
          </a:p>
          <a:p>
            <a:endParaRPr lang="en-GB" dirty="0"/>
          </a:p>
          <a:p>
            <a:r>
              <a:rPr lang="en-GB" dirty="0"/>
              <a:t>Removal of low quality regions and adapters</a:t>
            </a:r>
          </a:p>
          <a:p>
            <a:pPr lvl="1"/>
            <a:r>
              <a:rPr lang="en-GB" i="1" dirty="0"/>
              <a:t>“Rubbish in = Rubbish out”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Note:</a:t>
            </a:r>
          </a:p>
          <a:p>
            <a:r>
              <a:rPr lang="en-GB" dirty="0">
                <a:latin typeface="Andale Mono" panose="020B0509000000000004" pitchFamily="49" charset="0"/>
              </a:rPr>
              <a:t>man something</a:t>
            </a:r>
            <a:r>
              <a:rPr lang="en-GB" dirty="0"/>
              <a:t> </a:t>
            </a:r>
            <a:r>
              <a:rPr lang="en-GB" i="1" dirty="0"/>
              <a:t>vs.</a:t>
            </a:r>
            <a:r>
              <a:rPr lang="en-GB" dirty="0"/>
              <a:t> </a:t>
            </a:r>
            <a:r>
              <a:rPr lang="en-GB" dirty="0">
                <a:latin typeface="Andale Mono" panose="020B0509000000000004" pitchFamily="49" charset="0"/>
              </a:rPr>
              <a:t>something –h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8366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44B81E-07A0-FC48-9937-09755514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 to trim the reads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1556B6-C146-8045-AF8D-283BA0417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GB" dirty="0">
                <a:hlinkClick r:id="rId2"/>
              </a:rPr>
              <a:t>https://github.com/igorspp/MMB-114</a:t>
            </a:r>
            <a:endParaRPr lang="en-GB" dirty="0"/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(</a:t>
            </a:r>
            <a:r>
              <a:rPr lang="en-GB" b="1" dirty="0"/>
              <a:t>Day 2:</a:t>
            </a:r>
            <a:r>
              <a:rPr lang="en-GB" dirty="0"/>
              <a:t> Read trimming)</a:t>
            </a:r>
          </a:p>
          <a:p>
            <a:pPr marL="0" indent="0" algn="ctr">
              <a:buNone/>
            </a:pPr>
            <a:r>
              <a:rPr lang="en-GB" dirty="0"/>
              <a:t>(Do </a:t>
            </a:r>
            <a:r>
              <a:rPr lang="en-GB" dirty="0">
                <a:solidFill>
                  <a:schemeClr val="accent1"/>
                </a:solidFill>
              </a:rPr>
              <a:t>PART 2</a:t>
            </a:r>
            <a:r>
              <a:rPr lang="en-GB" dirty="0"/>
              <a:t> now) </a:t>
            </a:r>
          </a:p>
        </p:txBody>
      </p:sp>
    </p:spTree>
    <p:extLst>
      <p:ext uri="{BB962C8B-B14F-4D97-AF65-F5344CB8AC3E}">
        <p14:creationId xmlns:p14="http://schemas.microsoft.com/office/powerpoint/2010/main" val="3570998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CUTADAPT flags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looking at the help page for CUTADAPT manual, </a:t>
            </a:r>
            <a:br>
              <a:rPr lang="en-GB" dirty="0"/>
            </a:br>
            <a:r>
              <a:rPr lang="en-GB" dirty="0"/>
              <a:t>which flags (</a:t>
            </a:r>
            <a:r>
              <a:rPr lang="en-GB" b="1" dirty="0"/>
              <a:t>-LETTER</a:t>
            </a:r>
            <a:r>
              <a:rPr lang="en-GB" dirty="0"/>
              <a:t>) are for:</a:t>
            </a:r>
          </a:p>
          <a:p>
            <a:pPr lvl="1"/>
            <a:r>
              <a:rPr lang="en-GB" dirty="0"/>
              <a:t>Length trimming		____	</a:t>
            </a:r>
          </a:p>
          <a:p>
            <a:pPr lvl="1"/>
            <a:r>
              <a:rPr lang="en-GB" dirty="0"/>
              <a:t>3’ adapter			____</a:t>
            </a:r>
          </a:p>
          <a:p>
            <a:pPr lvl="1"/>
            <a:r>
              <a:rPr lang="en-GB" dirty="0"/>
              <a:t>Paired-end 3’ adapter		____	</a:t>
            </a:r>
          </a:p>
          <a:p>
            <a:pPr lvl="1"/>
            <a:r>
              <a:rPr lang="en-GB" dirty="0"/>
              <a:t>Quality threshold		____</a:t>
            </a:r>
          </a:p>
          <a:p>
            <a:pPr lvl="1"/>
            <a:r>
              <a:rPr lang="en-GB" dirty="0"/>
              <a:t>Output name			____</a:t>
            </a:r>
          </a:p>
          <a:p>
            <a:pPr lvl="1"/>
            <a:r>
              <a:rPr lang="en-GB" dirty="0"/>
              <a:t>Paired-end output		____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8560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CUTADAPT flags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looking at the help page for CUTADAPT manual, </a:t>
            </a:r>
            <a:br>
              <a:rPr lang="en-GB" dirty="0"/>
            </a:br>
            <a:r>
              <a:rPr lang="en-GB" dirty="0"/>
              <a:t>which flags (</a:t>
            </a:r>
            <a:r>
              <a:rPr lang="en-GB" b="1" dirty="0"/>
              <a:t>-LETTER</a:t>
            </a:r>
            <a:r>
              <a:rPr lang="en-GB" dirty="0"/>
              <a:t>) are for:</a:t>
            </a:r>
          </a:p>
          <a:p>
            <a:pPr lvl="1"/>
            <a:r>
              <a:rPr lang="en-GB" dirty="0"/>
              <a:t>Length trimming		-m	</a:t>
            </a:r>
          </a:p>
          <a:p>
            <a:pPr lvl="1"/>
            <a:r>
              <a:rPr lang="en-GB" dirty="0"/>
              <a:t>3’ adapter			-a</a:t>
            </a:r>
          </a:p>
          <a:p>
            <a:pPr lvl="1"/>
            <a:r>
              <a:rPr lang="en-GB" dirty="0"/>
              <a:t>Paired-end 3’ adapter		-A	</a:t>
            </a:r>
          </a:p>
          <a:p>
            <a:pPr lvl="1"/>
            <a:r>
              <a:rPr lang="en-GB" dirty="0"/>
              <a:t>Quality threshold		-q</a:t>
            </a:r>
          </a:p>
          <a:p>
            <a:pPr lvl="1"/>
            <a:r>
              <a:rPr lang="en-GB" dirty="0"/>
              <a:t>Output name			-o</a:t>
            </a:r>
          </a:p>
          <a:p>
            <a:pPr lvl="1"/>
            <a:r>
              <a:rPr lang="en-GB" dirty="0"/>
              <a:t>Paired-end output		-p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7683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 for this part of MMB-114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GB" b="1" dirty="0"/>
              <a:t>Day 1: </a:t>
            </a:r>
            <a:r>
              <a:rPr lang="en-GB" dirty="0"/>
              <a:t>Basics of UNIX and working with the command line</a:t>
            </a:r>
          </a:p>
          <a:p>
            <a:r>
              <a:rPr lang="en-GB" b="1" dirty="0">
                <a:solidFill>
                  <a:schemeClr val="accent1"/>
                </a:solidFill>
              </a:rPr>
              <a:t>Day 2: </a:t>
            </a:r>
            <a:r>
              <a:rPr lang="en-GB" dirty="0">
                <a:solidFill>
                  <a:schemeClr val="accent1"/>
                </a:solidFill>
              </a:rPr>
              <a:t>Handling of Illumina data</a:t>
            </a:r>
          </a:p>
          <a:p>
            <a:r>
              <a:rPr lang="en-GB" b="1" dirty="0"/>
              <a:t>Day 3: </a:t>
            </a:r>
            <a:r>
              <a:rPr lang="en-GB" dirty="0"/>
              <a:t>Genome assembly</a:t>
            </a:r>
          </a:p>
          <a:p>
            <a:r>
              <a:rPr lang="en-GB" b="1" dirty="0"/>
              <a:t>Day 4:</a:t>
            </a:r>
            <a:r>
              <a:rPr lang="en-GB" dirty="0"/>
              <a:t> Check-up and report</a:t>
            </a:r>
          </a:p>
          <a:p>
            <a:r>
              <a:rPr lang="en-GB" b="1" dirty="0"/>
              <a:t>Day 5: </a:t>
            </a:r>
            <a:r>
              <a:rPr lang="en-GB" dirty="0"/>
              <a:t>Genome annotation</a:t>
            </a:r>
          </a:p>
          <a:p>
            <a:r>
              <a:rPr lang="en-GB" b="1" dirty="0"/>
              <a:t>Day 6:</a:t>
            </a:r>
            <a:r>
              <a:rPr lang="en-GB" dirty="0"/>
              <a:t> Metabolic pathway analysis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BA103FF-C590-1F47-8E3A-E36115152A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0020465"/>
              </p:ext>
            </p:extLst>
          </p:nvPr>
        </p:nvGraphicFramePr>
        <p:xfrm>
          <a:off x="731520" y="3803405"/>
          <a:ext cx="7682400" cy="2373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0502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the data look like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CUTADAPT log</a:t>
            </a:r>
          </a:p>
          <a:p>
            <a:pPr lvl="1"/>
            <a:r>
              <a:rPr lang="en-GB" dirty="0"/>
              <a:t>How many times adapters were trimmed in R1 and R2? </a:t>
            </a:r>
          </a:p>
          <a:p>
            <a:pPr lvl="1"/>
            <a:r>
              <a:rPr lang="en-GB" dirty="0"/>
              <a:t>How many reads were removed because they were too short? </a:t>
            </a:r>
          </a:p>
          <a:p>
            <a:pPr lvl="1"/>
            <a:r>
              <a:rPr lang="en-GB" dirty="0"/>
              <a:t>How many low-quality bases were trimmed?</a:t>
            </a:r>
          </a:p>
          <a:p>
            <a:endParaRPr lang="en-GB" dirty="0"/>
          </a:p>
          <a:p>
            <a:r>
              <a:rPr lang="en-GB" dirty="0"/>
              <a:t>FASTQC report</a:t>
            </a:r>
          </a:p>
          <a:p>
            <a:pPr lvl="1"/>
            <a:r>
              <a:rPr lang="en-GB" dirty="0"/>
              <a:t>Do the "Per base sequence quality" plots look different now? Why?</a:t>
            </a:r>
          </a:p>
          <a:p>
            <a:pPr lvl="1"/>
            <a:r>
              <a:rPr lang="en-GB" dirty="0"/>
              <a:t>What is the mean sequence quality for the majority of the reads now?</a:t>
            </a:r>
          </a:p>
          <a:p>
            <a:pPr lvl="1"/>
            <a:r>
              <a:rPr lang="en-GB" dirty="0"/>
              <a:t>The "Sequence length distribution" module shows a warning now</a:t>
            </a:r>
          </a:p>
          <a:p>
            <a:pPr lvl="2"/>
            <a:r>
              <a:rPr lang="en-GB" dirty="0"/>
              <a:t>Have the read lengths changed? </a:t>
            </a:r>
          </a:p>
          <a:p>
            <a:pPr lvl="2"/>
            <a:r>
              <a:rPr lang="en-GB" dirty="0"/>
              <a:t>Why?</a:t>
            </a:r>
          </a:p>
          <a:p>
            <a:pPr lvl="1"/>
            <a:r>
              <a:rPr lang="en-GB" dirty="0"/>
              <a:t>Are there still adapter sequences in our reads?</a:t>
            </a:r>
          </a:p>
        </p:txBody>
      </p:sp>
    </p:spTree>
    <p:extLst>
      <p:ext uri="{BB962C8B-B14F-4D97-AF65-F5344CB8AC3E}">
        <p14:creationId xmlns:p14="http://schemas.microsoft.com/office/powerpoint/2010/main" val="3307427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have received paired-end data on the sequenced strain</a:t>
            </a:r>
          </a:p>
          <a:p>
            <a:pPr lvl="1"/>
            <a:r>
              <a:rPr lang="en-GB" sz="1400" dirty="0"/>
              <a:t>A024-Lct2-CAACTATC-AAGACACC-Hultman-run20190221R_S24_L001_R1_001.fastq</a:t>
            </a:r>
            <a:endParaRPr lang="en-GB" dirty="0"/>
          </a:p>
          <a:p>
            <a:pPr lvl="1"/>
            <a:r>
              <a:rPr lang="en-GB" sz="1400" dirty="0"/>
              <a:t>A024-Lct2-CAACTATC-AAGACACC-Hultman-run20190221R_S24_L001_R2_001.fastq </a:t>
            </a:r>
          </a:p>
          <a:p>
            <a:r>
              <a:rPr lang="en-GB" dirty="0"/>
              <a:t>Approx. 320 (R1) + 280 (R2) bp</a:t>
            </a:r>
          </a:p>
          <a:p>
            <a:r>
              <a:rPr lang="en-GB" dirty="0"/>
              <a:t>Can contain errors</a:t>
            </a:r>
          </a:p>
          <a:p>
            <a:pPr lvl="1"/>
            <a:r>
              <a:rPr lang="en-GB" dirty="0"/>
              <a:t>Sequencing adapters</a:t>
            </a:r>
          </a:p>
          <a:p>
            <a:pPr lvl="1"/>
            <a:r>
              <a:rPr lang="en-GB" dirty="0"/>
              <a:t>Low quality sequences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704" t="2772" r="3029" b="2655"/>
          <a:stretch/>
        </p:blipFill>
        <p:spPr>
          <a:xfrm>
            <a:off x="5583600" y="2826000"/>
            <a:ext cx="3488769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74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FF7B-BD03-354E-B19F-5E8FAB73C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FASTQ’s anatomy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8ADEB-A8D1-7848-93C9-156520B9E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chemeClr val="accent1"/>
                </a:solidFill>
                <a:latin typeface="Andale Mono" panose="020B0509000000000004" pitchFamily="49" charset="0"/>
              </a:rPr>
              <a:t>@M02764:119:000000000-C5R9K:1:1101:15139:1363 1:N:0:24</a:t>
            </a:r>
          </a:p>
          <a:p>
            <a:pPr marL="0" indent="0">
              <a:buNone/>
            </a:pPr>
            <a:r>
              <a:rPr lang="en-GB" sz="1800" dirty="0">
                <a:solidFill>
                  <a:schemeClr val="accent2"/>
                </a:solidFill>
                <a:latin typeface="Andale Mono" panose="020B0509000000000004" pitchFamily="49" charset="0"/>
              </a:rPr>
              <a:t>GCTAACCCCATTGCAACGTGGTAACTTGTTAGACCGTTTTTAAAAGTCGCTGAAGCAGCCACGATAAACGACATCCCGATTGAACCCCCAGGACCATGTTGACCACGCCCGAAGCTGCACCGGCATCTGCAGGTAACGTATTGGCAACACCGGCGACCGTTAATGGACTGAGTGTTAAACCTTGTCCAATCTCCATCAGGATCATGGGAACCTCAATACCTAGCGCATAGCCCACTTGTCCCGAGAAAAAGCCTAAGGCACCCACCCCAATTGCGGTGGTTGCAATCCCCACGATTAGTAATTTCTGTTTCCAAAAGCGCTTTGTT</a:t>
            </a:r>
          </a:p>
          <a:p>
            <a:pPr marL="0" indent="0">
              <a:buNone/>
            </a:pPr>
            <a:r>
              <a:rPr lang="en-GB" sz="1800" dirty="0">
                <a:latin typeface="Andale Mono" panose="020B0509000000000004" pitchFamily="49" charset="0"/>
              </a:rPr>
              <a:t>+</a:t>
            </a:r>
          </a:p>
          <a:p>
            <a:pPr marL="0" indent="0">
              <a:buNone/>
            </a:pPr>
            <a:r>
              <a:rPr lang="en-GB" sz="1800" dirty="0">
                <a:solidFill>
                  <a:schemeClr val="accent6"/>
                </a:solidFill>
                <a:latin typeface="Andale Mono" panose="020B0509000000000004" pitchFamily="49" charset="0"/>
              </a:rPr>
              <a:t>CCCCCEFGGGGGFCGGGGGGGGGGGFCCDFGGFFCCCFCC8EFF@FFCCECC@F&lt;FGFGGGGGG7B7&lt;C7:FFEE@EGGDGCEFFFCBFG7D,CFC,EEECGG&lt;FG&gt;@&lt;F=EG=7&lt;&lt;EB8:+8:@@FDDFGGG8FDECF8FFFEFGGCEGDD:7++@FGDEE&gt;EG9AFBCC&lt;&gt;&gt;FCCFB,:8?FG;;B,?8,6B;BC@C6E6823B9C?+8C**0&gt;&lt;++++1+6***=C:E+*:7:?7+*395CD)92*9&lt;FFFCFFFC&lt;FD;))1&gt;55)*/29@)&lt;))00)7*1*)09))7))54-=8*9.9/5*-)-*).))..3:(((43).(</a:t>
            </a:r>
          </a:p>
        </p:txBody>
      </p:sp>
    </p:spTree>
    <p:extLst>
      <p:ext uri="{BB962C8B-B14F-4D97-AF65-F5344CB8AC3E}">
        <p14:creationId xmlns:p14="http://schemas.microsoft.com/office/powerpoint/2010/main" val="3853755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Phred quality score (Q score)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Historically used to determine Sanger sequencing accuracy</a:t>
                </a:r>
              </a:p>
              <a:p>
                <a:pPr lvl="1"/>
                <a:r>
                  <a:rPr lang="en-GB" dirty="0"/>
                  <a:t>Peak resolution and shape</a:t>
                </a:r>
              </a:p>
              <a:p>
                <a:r>
                  <a:rPr lang="en-GB" dirty="0"/>
                  <a:t>Indicates the probability that a given base is called incorrectly by the sequencer</a:t>
                </a:r>
              </a:p>
              <a:p>
                <a:r>
                  <a:rPr lang="en-GB" dirty="0"/>
                  <a:t>Defined logarithmically to the base calling error probability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GB" smtClean="0"/>
                        <m:t>𝑄</m:t>
                      </m:r>
                      <m:r>
                        <a:rPr lang="en-GB" smtClean="0"/>
                        <m:t> = − 10</m:t>
                      </m:r>
                      <m:func>
                        <m:funcPr>
                          <m:ctrlPr>
                            <a:rPr lang="en-GB" smtClean="0"/>
                          </m:ctrlPr>
                        </m:funcPr>
                        <m:fName>
                          <m:sSub>
                            <m:sSubPr>
                              <m:ctrlPr>
                                <a:rPr lang="en-GB" smtClean="0"/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GB" smtClean="0"/>
                                <m:t>log</m:t>
                              </m:r>
                            </m:e>
                            <m:sub>
                              <m:r>
                                <a:rPr lang="en-GB" smtClean="0"/>
                                <m:t>10</m:t>
                              </m:r>
                            </m:sub>
                          </m:sSub>
                        </m:fName>
                        <m:e>
                          <m:r>
                            <a:rPr lang="en-GB" smtClean="0"/>
                            <m:t>𝑝</m:t>
                          </m:r>
                        </m:e>
                      </m:func>
                      <m:r>
                        <a:rPr lang="en-GB" smtClean="0"/>
                        <m:t> 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43" t="-175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F6212240-6A81-2A4B-8CD3-AA1EBA5657A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72000" y="5122800"/>
            <a:ext cx="5400000" cy="166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113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Phred quality score (Q score)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r>
              <a:rPr lang="en-GB" dirty="0"/>
              <a:t>Phred score above 20-25 is considered acceptable</a:t>
            </a:r>
          </a:p>
          <a:p>
            <a:pPr lvl="1"/>
            <a:r>
              <a:rPr lang="en-GB" dirty="0"/>
              <a:t>1 mistake in 100</a:t>
            </a:r>
          </a:p>
          <a:p>
            <a:endParaRPr lang="en-GB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164409"/>
              </p:ext>
            </p:extLst>
          </p:nvPr>
        </p:nvGraphicFramePr>
        <p:xfrm>
          <a:off x="628650" y="1825625"/>
          <a:ext cx="7886700" cy="28800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/>
                        <a:t>Phred Quality Score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/>
                        <a:t>Probability of incorrect base call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/>
                        <a:t>Base call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ASCII</a:t>
                      </a:r>
                      <a:endParaRPr lang="en-US" sz="140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/>
                        <a:t>10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/>
                        <a:t>1 in 10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/>
                        <a:t>90%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 in 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 in 1,000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99.9%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 in 10,000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99.99%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329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53116"/>
          <a:stretch/>
        </p:blipFill>
        <p:spPr>
          <a:xfrm>
            <a:off x="628650" y="3856092"/>
            <a:ext cx="7891200" cy="2320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4F8E0C-A069-B34A-A75B-2CB839349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ASCII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832E0-45B1-6143-884E-E77226D14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350"/>
              </a:spcBef>
              <a:buNone/>
            </a:pPr>
            <a:r>
              <a:rPr lang="en-GB" sz="1000" dirty="0">
                <a:solidFill>
                  <a:schemeClr val="accent1"/>
                </a:solidFill>
                <a:latin typeface="Andale Mono" panose="020B0509000000000004" pitchFamily="49" charset="0"/>
              </a:rPr>
              <a:t>@M02764:119:000000000-C5R9K:1:1101:15139:1363 1:N:0:24</a:t>
            </a:r>
          </a:p>
          <a:p>
            <a:pPr marL="0" indent="0">
              <a:spcBef>
                <a:spcPts val="350"/>
              </a:spcBef>
              <a:buNone/>
            </a:pPr>
            <a:r>
              <a:rPr lang="en-GB" sz="1000" dirty="0">
                <a:solidFill>
                  <a:schemeClr val="accent2"/>
                </a:solidFill>
                <a:latin typeface="Andale Mono" panose="020B0509000000000004" pitchFamily="49" charset="0"/>
              </a:rPr>
              <a:t>GCTAACCCCATTGCAACGTGGTAACTTGTTAGACCGTTTTTAAAAGTCGCTGAAGCAGCCACGATAAACGACATCCCGATTGAACCCCCAGGACCATGTTGACCACGCCCGAAGCTGCACCGGCATCTGCAGGTAACGTATTGGCAACACCGGCGACCGTTAATGGACTGAGTGTTAAACCTTGTCCAATCTCCATCAGGATCATGGGAACCTCAATACCTAGCGCATAGCCCACTTGTCCCGAGAAAAAGCCTAAGGCACCCACCCCAATTGCGGTGGTTGCAATCCCCACGATTAGTAATTTCTGTTTCCAAAAGCGCTTTGTT</a:t>
            </a:r>
          </a:p>
          <a:p>
            <a:pPr marL="0" indent="0">
              <a:spcBef>
                <a:spcPts val="350"/>
              </a:spcBef>
              <a:buNone/>
            </a:pPr>
            <a:r>
              <a:rPr lang="en-GB" sz="1000" dirty="0">
                <a:latin typeface="Andale Mono" panose="020B0509000000000004" pitchFamily="49" charset="0"/>
              </a:rPr>
              <a:t>+</a:t>
            </a:r>
          </a:p>
          <a:p>
            <a:pPr marL="0" indent="0">
              <a:spcBef>
                <a:spcPts val="350"/>
              </a:spcBef>
              <a:buNone/>
            </a:pPr>
            <a:r>
              <a:rPr lang="en-GB" sz="1000" dirty="0">
                <a:solidFill>
                  <a:schemeClr val="accent6"/>
                </a:solidFill>
                <a:latin typeface="Andale Mono" panose="020B0509000000000004" pitchFamily="49" charset="0"/>
              </a:rPr>
              <a:t>CCCCCEFGGGGGFCGGGGGGGGGGGFCCDFGGFFCCCFCC8EFF@FFCCECC@F&lt;FGFGGGGGG7B7&lt;C7:FFEE@EGGDGCEFFFCBFG7D,CFC,EEECGG&lt;FG&gt;@&lt;F=EG=7&lt;&lt;EB8:+8:@@FDDFGGG8FDECF8FFFEFGGCEGDD:7++@FGDEE&gt;EG9AFBCC&lt;&gt;&gt;FCCFB,:8?FG;;B,?8,6B;BC@C6E6823B9C?+8C**0&gt;&lt;++++1+6***=C:E+*:7:?7+*395CD)92*9&lt;FFFCFFFC&lt;FD;))1&gt;55)*/29@)&lt;))00)7*1*)09))7))54-=8*9.9/5*-)-*).))..3:(((43).(</a:t>
            </a:r>
          </a:p>
        </p:txBody>
      </p:sp>
    </p:spTree>
    <p:extLst>
      <p:ext uri="{BB962C8B-B14F-4D97-AF65-F5344CB8AC3E}">
        <p14:creationId xmlns:p14="http://schemas.microsoft.com/office/powerpoint/2010/main" val="202207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6F2C3E71-899F-EE42-9733-76E72012C065}"/>
              </a:ext>
            </a:extLst>
          </p:cNvPr>
          <p:cNvSpPr/>
          <p:nvPr/>
        </p:nvSpPr>
        <p:spPr>
          <a:xfrm>
            <a:off x="796501" y="3821295"/>
            <a:ext cx="1188000" cy="538413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/>
              <a:t>Raw reads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86A98E2-51FE-1D45-A58D-F333AC045891}"/>
              </a:ext>
            </a:extLst>
          </p:cNvPr>
          <p:cNvSpPr/>
          <p:nvPr/>
        </p:nvSpPr>
        <p:spPr>
          <a:xfrm>
            <a:off x="5476501" y="3821295"/>
            <a:ext cx="1080000" cy="54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en-GB" sz="1100" dirty="0"/>
              <a:t>Quality check</a:t>
            </a:r>
          </a:p>
        </p:txBody>
      </p:sp>
      <p:sp>
        <p:nvSpPr>
          <p:cNvPr id="9" name="Flowchart: Decision 24">
            <a:extLst>
              <a:ext uri="{FF2B5EF4-FFF2-40B4-BE49-F238E27FC236}">
                <a16:creationId xmlns:a16="http://schemas.microsoft.com/office/drawing/2014/main" id="{DF9008B7-A251-4D47-A6B5-20A7875FF5F9}"/>
              </a:ext>
            </a:extLst>
          </p:cNvPr>
          <p:cNvSpPr/>
          <p:nvPr/>
        </p:nvSpPr>
        <p:spPr>
          <a:xfrm>
            <a:off x="3784501" y="3640501"/>
            <a:ext cx="1332000" cy="9000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/>
              <a:t>Do I have enough data?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52C0C07-9D2A-544C-8186-0A26B4484FC7}"/>
              </a:ext>
            </a:extLst>
          </p:cNvPr>
          <p:cNvSpPr/>
          <p:nvPr/>
        </p:nvSpPr>
        <p:spPr>
          <a:xfrm>
            <a:off x="2344501" y="3821295"/>
            <a:ext cx="1080000" cy="5384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/>
              <a:t>Estimating raw coverage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01CDFEE-E0CB-844E-8FFB-EA439396B087}"/>
              </a:ext>
            </a:extLst>
          </p:cNvPr>
          <p:cNvCxnSpPr>
            <a:stCxn id="5" idx="2"/>
            <a:endCxn id="10" idx="1"/>
          </p:cNvCxnSpPr>
          <p:nvPr/>
        </p:nvCxnSpPr>
        <p:spPr>
          <a:xfrm>
            <a:off x="1917199" y="4090502"/>
            <a:ext cx="4273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1A50285-9342-3343-945D-A8DC21A6FEE6}"/>
              </a:ext>
            </a:extLst>
          </p:cNvPr>
          <p:cNvCxnSpPr>
            <a:stCxn id="10" idx="3"/>
            <a:endCxn id="9" idx="1"/>
          </p:cNvCxnSpPr>
          <p:nvPr/>
        </p:nvCxnSpPr>
        <p:spPr>
          <a:xfrm flipV="1">
            <a:off x="3424501" y="4090501"/>
            <a:ext cx="3600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BAFD276-C737-204D-BB77-9A3D354F267A}"/>
              </a:ext>
            </a:extLst>
          </p:cNvPr>
          <p:cNvSpPr txBox="1"/>
          <p:nvPr/>
        </p:nvSpPr>
        <p:spPr>
          <a:xfrm>
            <a:off x="5064707" y="3415406"/>
            <a:ext cx="463588" cy="30777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 anchor="ctr" anchorCtr="0">
            <a:spAutoFit/>
          </a:bodyPr>
          <a:lstStyle/>
          <a:p>
            <a:pPr algn="ctr"/>
            <a:r>
              <a:rPr lang="en-GB" sz="1400" dirty="0"/>
              <a:t>yes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104703E-45E5-C44D-8042-B0160674279A}"/>
              </a:ext>
            </a:extLst>
          </p:cNvPr>
          <p:cNvSpPr/>
          <p:nvPr/>
        </p:nvSpPr>
        <p:spPr>
          <a:xfrm>
            <a:off x="796501" y="2921295"/>
            <a:ext cx="1188000" cy="54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Sequencing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BC525D2-8237-0F48-A716-5566BAAA21E2}"/>
              </a:ext>
            </a:extLst>
          </p:cNvPr>
          <p:cNvCxnSpPr>
            <a:stCxn id="16" idx="2"/>
            <a:endCxn id="5" idx="0"/>
          </p:cNvCxnSpPr>
          <p:nvPr/>
        </p:nvCxnSpPr>
        <p:spPr>
          <a:xfrm>
            <a:off x="1390501" y="3461295"/>
            <a:ext cx="0" cy="36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96C5A860-8AF6-5A47-BDC3-B8C3743A8396}"/>
              </a:ext>
            </a:extLst>
          </p:cNvPr>
          <p:cNvCxnSpPr>
            <a:cxnSpLocks/>
            <a:stCxn id="9" idx="0"/>
            <a:endCxn id="16" idx="3"/>
          </p:cNvCxnSpPr>
          <p:nvPr/>
        </p:nvCxnSpPr>
        <p:spPr>
          <a:xfrm rot="16200000" flipV="1">
            <a:off x="2992898" y="2182898"/>
            <a:ext cx="449206" cy="246600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49AFD53-788A-254D-895B-03D48857AC5E}"/>
              </a:ext>
            </a:extLst>
          </p:cNvPr>
          <p:cNvSpPr txBox="1"/>
          <p:nvPr/>
        </p:nvSpPr>
        <p:spPr>
          <a:xfrm>
            <a:off x="3025782" y="2587404"/>
            <a:ext cx="383438" cy="3077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 anchor="ctr" anchorCtr="0">
            <a:spAutoFit/>
          </a:bodyPr>
          <a:lstStyle/>
          <a:p>
            <a:pPr algn="ctr"/>
            <a:r>
              <a:rPr lang="en-GB" sz="1400" dirty="0"/>
              <a:t>no</a:t>
            </a:r>
          </a:p>
        </p:txBody>
      </p:sp>
      <p:sp>
        <p:nvSpPr>
          <p:cNvPr id="20" name="Flowchart: Decision 44">
            <a:extLst>
              <a:ext uri="{FF2B5EF4-FFF2-40B4-BE49-F238E27FC236}">
                <a16:creationId xmlns:a16="http://schemas.microsoft.com/office/drawing/2014/main" id="{3325D80D-77D5-7945-AD92-D9E5BCF7B84D}"/>
              </a:ext>
            </a:extLst>
          </p:cNvPr>
          <p:cNvSpPr/>
          <p:nvPr/>
        </p:nvSpPr>
        <p:spPr>
          <a:xfrm>
            <a:off x="6916501" y="3641295"/>
            <a:ext cx="1332000" cy="9000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/>
              <a:t>Is quality enough?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9F84747-8192-F84F-938F-7DEF0B0D9B47}"/>
              </a:ext>
            </a:extLst>
          </p:cNvPr>
          <p:cNvCxnSpPr>
            <a:cxnSpLocks/>
            <a:stCxn id="7" idx="3"/>
            <a:endCxn id="20" idx="1"/>
          </p:cNvCxnSpPr>
          <p:nvPr/>
        </p:nvCxnSpPr>
        <p:spPr>
          <a:xfrm>
            <a:off x="6556501" y="4091295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E758AD2-256C-954F-988B-74B27DE109CE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7589571" y="3281295"/>
            <a:ext cx="0" cy="359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F791F1FD-E63A-7D4A-B117-609C90646287}"/>
              </a:ext>
            </a:extLst>
          </p:cNvPr>
          <p:cNvSpPr/>
          <p:nvPr/>
        </p:nvSpPr>
        <p:spPr>
          <a:xfrm>
            <a:off x="7042501" y="4901295"/>
            <a:ext cx="1080000" cy="54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/>
              <a:t>Trimming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3D6D203-B11B-5C46-9573-84DE47E9CCBB}"/>
              </a:ext>
            </a:extLst>
          </p:cNvPr>
          <p:cNvCxnSpPr>
            <a:stCxn id="20" idx="2"/>
            <a:endCxn id="23" idx="0"/>
          </p:cNvCxnSpPr>
          <p:nvPr/>
        </p:nvCxnSpPr>
        <p:spPr>
          <a:xfrm>
            <a:off x="7582501" y="4541295"/>
            <a:ext cx="0" cy="360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51774A75-DA20-284E-8200-7840681DDA06}"/>
              </a:ext>
            </a:extLst>
          </p:cNvPr>
          <p:cNvCxnSpPr>
            <a:cxnSpLocks/>
            <a:stCxn id="23" idx="1"/>
            <a:endCxn id="9" idx="2"/>
          </p:cNvCxnSpPr>
          <p:nvPr/>
        </p:nvCxnSpPr>
        <p:spPr>
          <a:xfrm rot="10800000">
            <a:off x="4450501" y="4540501"/>
            <a:ext cx="2592000" cy="63079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8B1C21E-AEF9-F547-B8A0-9841A0011067}"/>
              </a:ext>
            </a:extLst>
          </p:cNvPr>
          <p:cNvSpPr txBox="1"/>
          <p:nvPr/>
        </p:nvSpPr>
        <p:spPr>
          <a:xfrm>
            <a:off x="7875965" y="3415406"/>
            <a:ext cx="463588" cy="30777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 anchor="ctr" anchorCtr="0">
            <a:spAutoFit/>
          </a:bodyPr>
          <a:lstStyle/>
          <a:p>
            <a:r>
              <a:rPr lang="en-GB" sz="1400" dirty="0"/>
              <a:t>yes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B4D0ED-C8A2-FF4F-80F4-6EB70C4581AC}"/>
              </a:ext>
            </a:extLst>
          </p:cNvPr>
          <p:cNvSpPr txBox="1"/>
          <p:nvPr/>
        </p:nvSpPr>
        <p:spPr>
          <a:xfrm>
            <a:off x="7921781" y="4500586"/>
            <a:ext cx="383438" cy="3077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 anchor="ctr" anchorCtr="0">
            <a:spAutoFit/>
          </a:bodyPr>
          <a:lstStyle/>
          <a:p>
            <a:pPr algn="ctr"/>
            <a:r>
              <a:rPr lang="en-GB" sz="1400" dirty="0"/>
              <a:t>no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618299D7-5261-5040-BE1A-5B5BEF63A411}"/>
              </a:ext>
            </a:extLst>
          </p:cNvPr>
          <p:cNvSpPr/>
          <p:nvPr/>
        </p:nvSpPr>
        <p:spPr>
          <a:xfrm>
            <a:off x="7049571" y="2741295"/>
            <a:ext cx="1080000" cy="54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/>
              <a:t>Assembly/</a:t>
            </a:r>
            <a:br>
              <a:rPr lang="en-GB" sz="1100" dirty="0"/>
            </a:br>
            <a:r>
              <a:rPr lang="en-GB" sz="1100" dirty="0"/>
              <a:t>mapping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C6A11E9-1B99-4E4B-AC26-158059D74F41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>
            <a:off x="5116501" y="4090501"/>
            <a:ext cx="360000" cy="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itle 74">
            <a:extLst>
              <a:ext uri="{FF2B5EF4-FFF2-40B4-BE49-F238E27FC236}">
                <a16:creationId xmlns:a16="http://schemas.microsoft.com/office/drawing/2014/main" id="{D5A08E16-2140-CD49-8F52-03276A225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Read quality assessment</a:t>
            </a:r>
          </a:p>
        </p:txBody>
      </p:sp>
    </p:spTree>
    <p:extLst>
      <p:ext uri="{BB962C8B-B14F-4D97-AF65-F5344CB8AC3E}">
        <p14:creationId xmlns:p14="http://schemas.microsoft.com/office/powerpoint/2010/main" val="4005180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36321-52EB-174E-9215-01ACFA434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GB" dirty="0"/>
              <a:t>Additional basic UNIX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26C05-D9FA-144C-8105-9F4C9D275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45000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/>
              <a:t>Compressing/decompressing</a:t>
            </a:r>
          </a:p>
          <a:p>
            <a:r>
              <a:rPr lang="en-GB" dirty="0">
                <a:solidFill>
                  <a:schemeClr val="accent1"/>
                </a:solidFill>
                <a:latin typeface="Andale Mono" panose="020B0509000000000004" pitchFamily="49" charset="0"/>
              </a:rPr>
              <a:t>tar </a:t>
            </a:r>
          </a:p>
          <a:p>
            <a:r>
              <a:rPr lang="en-GB" dirty="0">
                <a:solidFill>
                  <a:schemeClr val="accent1"/>
                </a:solidFill>
                <a:latin typeface="Andale Mono" panose="020B0509000000000004" pitchFamily="49" charset="0"/>
              </a:rPr>
              <a:t>gunzip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Visualization</a:t>
            </a:r>
          </a:p>
          <a:p>
            <a:r>
              <a:rPr lang="en-GB" dirty="0">
                <a:solidFill>
                  <a:schemeClr val="accent1"/>
                </a:solidFill>
                <a:latin typeface="Andale Mono" panose="020B0509000000000004" pitchFamily="49" charset="0"/>
              </a:rPr>
              <a:t>head</a:t>
            </a:r>
          </a:p>
          <a:p>
            <a:r>
              <a:rPr lang="en-GB" dirty="0">
                <a:solidFill>
                  <a:schemeClr val="accent1"/>
                </a:solidFill>
                <a:latin typeface="Andale Mono" panose="020B0509000000000004" pitchFamily="49" charset="0"/>
              </a:rPr>
              <a:t>tail</a:t>
            </a:r>
          </a:p>
          <a:p>
            <a:r>
              <a:rPr lang="en-GB" dirty="0">
                <a:solidFill>
                  <a:schemeClr val="accent1"/>
                </a:solidFill>
                <a:latin typeface="Andale Mono" panose="020B0509000000000004" pitchFamily="49" charset="0"/>
              </a:rPr>
              <a:t>less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Operations</a:t>
            </a:r>
          </a:p>
          <a:p>
            <a:r>
              <a:rPr lang="en-GB" dirty="0"/>
              <a:t>Piping ( | )</a:t>
            </a:r>
          </a:p>
          <a:p>
            <a:pPr lvl="1"/>
            <a:r>
              <a:rPr lang="en-GB" dirty="0">
                <a:solidFill>
                  <a:schemeClr val="accent1"/>
                </a:solidFill>
                <a:latin typeface="Andale Mono" panose="020B0509000000000004" pitchFamily="49" charset="0"/>
              </a:rPr>
              <a:t>cutadapt –h | less</a:t>
            </a:r>
          </a:p>
          <a:p>
            <a:r>
              <a:rPr lang="en-GB" dirty="0"/>
              <a:t>Redirection ( &gt; )</a:t>
            </a:r>
          </a:p>
          <a:p>
            <a:pPr lvl="1"/>
            <a:r>
              <a:rPr lang="en-GB" dirty="0">
                <a:solidFill>
                  <a:schemeClr val="accent1"/>
                </a:solidFill>
                <a:latin typeface="Andale Mono" panose="020B0509000000000004" pitchFamily="49" charset="0"/>
              </a:rPr>
              <a:t>cutadapt … &gt; log_cutadapt.txt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22B8FF-79A3-9F4E-ABC1-423998A26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39350" y="1825625"/>
            <a:ext cx="3276000" cy="4351338"/>
          </a:xfrm>
        </p:spPr>
        <p:txBody>
          <a:bodyPr/>
          <a:lstStyle/>
          <a:p>
            <a:pPr marL="0" indent="0">
              <a:lnSpc>
                <a:spcPct val="70000"/>
              </a:lnSpc>
              <a:buNone/>
            </a:pPr>
            <a:r>
              <a:rPr lang="en-GB" sz="1900" b="1" dirty="0"/>
              <a:t>Remember:</a:t>
            </a:r>
            <a:endParaRPr lang="en-GB" sz="1900" dirty="0"/>
          </a:p>
          <a:p>
            <a:pPr>
              <a:lnSpc>
                <a:spcPct val="70000"/>
              </a:lnSpc>
            </a:pPr>
            <a:r>
              <a:rPr lang="en-GB" sz="1900" dirty="0"/>
              <a:t>Commands have to be typed in a single line, one at a time</a:t>
            </a:r>
          </a:p>
          <a:p>
            <a:pPr>
              <a:lnSpc>
                <a:spcPct val="70000"/>
              </a:lnSpc>
            </a:pPr>
            <a:r>
              <a:rPr lang="en-GB" sz="1900" dirty="0"/>
              <a:t>Whenever possible, type everything, don’t copy and paste</a:t>
            </a:r>
          </a:p>
          <a:p>
            <a:pPr>
              <a:lnSpc>
                <a:spcPct val="70000"/>
              </a:lnSpc>
            </a:pPr>
            <a:r>
              <a:rPr lang="en-GB" sz="1900" dirty="0"/>
              <a:t>Tabulator!</a:t>
            </a:r>
          </a:p>
        </p:txBody>
      </p:sp>
    </p:spTree>
    <p:extLst>
      <p:ext uri="{BB962C8B-B14F-4D97-AF65-F5344CB8AC3E}">
        <p14:creationId xmlns:p14="http://schemas.microsoft.com/office/powerpoint/2010/main" val="64440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3748</TotalTime>
  <Words>1000</Words>
  <Application>Microsoft Macintosh PowerPoint</Application>
  <PresentationFormat>On-screen Show (4:3)</PresentationFormat>
  <Paragraphs>193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Andale Mono</vt:lpstr>
      <vt:lpstr>Arial</vt:lpstr>
      <vt:lpstr>Arial Black</vt:lpstr>
      <vt:lpstr>Calibri</vt:lpstr>
      <vt:lpstr>Courier</vt:lpstr>
      <vt:lpstr>Gotham Narrow Book</vt:lpstr>
      <vt:lpstr>Office Theme</vt:lpstr>
      <vt:lpstr>Genome assembly and annotation  Day 2: Read trimming</vt:lpstr>
      <vt:lpstr>Aims for this part of MMB-114</vt:lpstr>
      <vt:lpstr>Raw data</vt:lpstr>
      <vt:lpstr>FASTQ’s anatomy</vt:lpstr>
      <vt:lpstr>Phred quality score (Q score)</vt:lpstr>
      <vt:lpstr>Phred quality score (Q score)</vt:lpstr>
      <vt:lpstr>ASCII encoding</vt:lpstr>
      <vt:lpstr>Read quality assessment</vt:lpstr>
      <vt:lpstr>Additional basic UNIX commands</vt:lpstr>
      <vt:lpstr>Additional notes about Taito</vt:lpstr>
      <vt:lpstr>FASTQC</vt:lpstr>
      <vt:lpstr>Setting up FileZilla</vt:lpstr>
      <vt:lpstr>Time to take a look at the raw genome data of our Lactobacillus strain</vt:lpstr>
      <vt:lpstr>How does the data look like?</vt:lpstr>
      <vt:lpstr>Quality filtering and  adapter removal</vt:lpstr>
      <vt:lpstr>CUTADAPT</vt:lpstr>
      <vt:lpstr>Time to trim the reads</vt:lpstr>
      <vt:lpstr>CUTADAPT flags</vt:lpstr>
      <vt:lpstr>CUTADAPT flags</vt:lpstr>
      <vt:lpstr>How does the data look like now?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Igor S Pessi</dc:creator>
  <cp:lastModifiedBy>Igor S Pessi</cp:lastModifiedBy>
  <cp:revision>146</cp:revision>
  <dcterms:created xsi:type="dcterms:W3CDTF">2019-01-07T15:07:41Z</dcterms:created>
  <dcterms:modified xsi:type="dcterms:W3CDTF">2019-03-05T21:36:35Z</dcterms:modified>
</cp:coreProperties>
</file>

<file path=docProps/thumbnail.jpeg>
</file>